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6"/>
  </p:notesMasterIdLst>
  <p:sldIdLst>
    <p:sldId id="387" r:id="rId2"/>
    <p:sldId id="398" r:id="rId3"/>
    <p:sldId id="388" r:id="rId4"/>
    <p:sldId id="393" r:id="rId5"/>
    <p:sldId id="389" r:id="rId6"/>
    <p:sldId id="395" r:id="rId7"/>
    <p:sldId id="390" r:id="rId8"/>
    <p:sldId id="396" r:id="rId9"/>
    <p:sldId id="391" r:id="rId10"/>
    <p:sldId id="397" r:id="rId11"/>
    <p:sldId id="392" r:id="rId12"/>
    <p:sldId id="399" r:id="rId13"/>
    <p:sldId id="400" r:id="rId14"/>
    <p:sldId id="4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31D"/>
    <a:srgbClr val="DA1B35"/>
    <a:srgbClr val="386B6B"/>
    <a:srgbClr val="FB5929"/>
    <a:srgbClr val="633908"/>
    <a:srgbClr val="EDC6BA"/>
    <a:srgbClr val="E6C0B4"/>
    <a:srgbClr val="FFD5C7"/>
    <a:srgbClr val="91795F"/>
    <a:srgbClr val="786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3" autoAdjust="0"/>
    <p:restoredTop sz="93144"/>
  </p:normalViewPr>
  <p:slideViewPr>
    <p:cSldViewPr>
      <p:cViewPr>
        <p:scale>
          <a:sx n="50" d="100"/>
          <a:sy n="50" d="100"/>
        </p:scale>
        <p:origin x="-3128" y="-1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AE29F-3BC7-491C-88D8-42822CF9D272}" type="datetimeFigureOut">
              <a:rPr lang="en-US" smtClean="0"/>
              <a:t>9/8/19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BACC2-8237-4865-862F-FC23F5A09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 userDrawn="1"/>
        </p:nvSpPr>
        <p:spPr>
          <a:xfrm>
            <a:off x="-5347" y="4114800"/>
            <a:ext cx="12197348" cy="2743200"/>
          </a:xfrm>
          <a:prstGeom prst="round1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 hasCustomPrompt="1"/>
          </p:nvPr>
        </p:nvSpPr>
        <p:spPr>
          <a:xfrm>
            <a:off x="914399" y="4229100"/>
            <a:ext cx="10464799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  <a:latin typeface="Museo Slab 300" panose="02000000000000000000" pitchFamily="50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slide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14400" y="5049253"/>
            <a:ext cx="10566400" cy="135154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"/>
            <a:ext cx="12192000" cy="10840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Screen Shot 2019-09-07 at 9.57.32 PM.png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152400" y="6096000"/>
            <a:ext cx="618278" cy="628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5486400"/>
            <a:ext cx="349155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8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35162"/>
            <a:ext cx="5386917" cy="4237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954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35162"/>
            <a:ext cx="5389033" cy="4237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6636"/>
            <a:ext cx="4011084" cy="11450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1036636"/>
            <a:ext cx="6815667" cy="51355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286001"/>
            <a:ext cx="4011084" cy="38861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800600"/>
            <a:ext cx="11074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176338"/>
            <a:ext cx="11074400" cy="35512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367338"/>
            <a:ext cx="11074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1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 userDrawn="1"/>
        </p:nvSpPr>
        <p:spPr>
          <a:xfrm>
            <a:off x="-5347" y="1752600"/>
            <a:ext cx="9530347" cy="2590800"/>
          </a:xfrm>
          <a:prstGeom prst="round1Rect">
            <a:avLst/>
          </a:prstGeom>
          <a:solidFill>
            <a:schemeClr val="accent5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 hasCustomPrompt="1"/>
          </p:nvPr>
        </p:nvSpPr>
        <p:spPr>
          <a:xfrm>
            <a:off x="812853" y="2590800"/>
            <a:ext cx="8127948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  <a:latin typeface="Museo Slab 300" panose="02000000000000000000" pitchFamily="50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slide</a:t>
            </a:r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7823200" y="3827318"/>
            <a:ext cx="2794000" cy="1125682"/>
          </a:xfrm>
          <a:prstGeom prst="round2DiagRect">
            <a:avLst/>
          </a:prstGeom>
          <a:solidFill>
            <a:srgbClr val="C5C31D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"/>
            <a:ext cx="12192000" cy="108403"/>
          </a:xfrm>
          <a:prstGeom prst="rect">
            <a:avLst/>
          </a:prstGeom>
          <a:solidFill>
            <a:srgbClr val="38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 Diagonal Corner Rectangle 10"/>
          <p:cNvSpPr/>
          <p:nvPr userDrawn="1"/>
        </p:nvSpPr>
        <p:spPr>
          <a:xfrm>
            <a:off x="7061200" y="4513118"/>
            <a:ext cx="1422400" cy="1125682"/>
          </a:xfrm>
          <a:prstGeom prst="round2DiagRect">
            <a:avLst/>
          </a:prstGeom>
          <a:solidFill>
            <a:srgbClr val="DA1B35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Screen Shot 2019-09-07 at 9.57.32 PM.png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152400" y="6096000"/>
            <a:ext cx="618278" cy="628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5486400"/>
            <a:ext cx="349155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7600" y="1828801"/>
            <a:ext cx="9245600" cy="1470025"/>
          </a:xfrm>
        </p:spPr>
        <p:txBody>
          <a:bodyPr anchor="t"/>
          <a:lstStyle>
            <a:lvl1pPr algn="l">
              <a:defRPr>
                <a:solidFill>
                  <a:srgbClr val="DA1B35"/>
                </a:solidFill>
                <a:latin typeface="Museo Slab 300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7600" y="3352800"/>
            <a:ext cx="924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4400" y="228600"/>
            <a:ext cx="6858000" cy="731838"/>
          </a:xfrm>
        </p:spPr>
        <p:txBody>
          <a:bodyPr anchor="t">
            <a:normAutofit/>
          </a:bodyPr>
          <a:lstStyle>
            <a:lvl1pPr algn="l">
              <a:defRPr sz="4000">
                <a:latin typeface="Museo Slab 300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>
            <a:normAutofit/>
          </a:bodyPr>
          <a:lstStyle>
            <a:lvl1pPr>
              <a:defRPr sz="2800"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 sz="1100"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extLst mod="1">
    <p:ext uri="{DCECCB84-F9BA-43D5-87BE-67443E8EF086}">
      <p15:sldGuideLst xmlns=""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.dailymail.co.uk/i/pix/2015/04/19/23/27C170C200000578-0-image-a-16_1429481674179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7600" y="1046177"/>
            <a:ext cx="5994400" cy="27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6197600" y="3810000"/>
            <a:ext cx="5994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6177"/>
            <a:ext cx="5384800" cy="731838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F0D392-818B-4CDA-8A7D-2D8BA74E8C5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604000" y="4572001"/>
            <a:ext cx="5080000" cy="1647825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i="0" baseline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Quote text styles</a:t>
            </a:r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6400800" y="2166563"/>
            <a:ext cx="2844800" cy="2043489"/>
          </a:xfrm>
          <a:prstGeom prst="round2DiagRect">
            <a:avLst/>
          </a:prstGeom>
          <a:solidFill>
            <a:schemeClr val="accent4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604000" y="2343589"/>
            <a:ext cx="2275840" cy="174263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b="0" i="0" baseline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Quote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Proprietary Information: </a:t>
            </a:r>
            <a:fld id="{2B63BEE2-2B44-7049-A67B-46241CD77385}" type="datetime4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September 8, 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9200" y="1097281"/>
            <a:ext cx="5283200" cy="51206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F0D392-818B-4CDA-8A7D-2D8BA74E8C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609600" y="1097280"/>
            <a:ext cx="5486400" cy="5120640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1168400" y="1943100"/>
            <a:ext cx="4470400" cy="37338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Quote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0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F0D392-818B-4CDA-8A7D-2D8BA74E8C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 Diagonal Corner Rectangle 2"/>
          <p:cNvSpPr/>
          <p:nvPr userDrawn="1"/>
        </p:nvSpPr>
        <p:spPr>
          <a:xfrm>
            <a:off x="609600" y="1097280"/>
            <a:ext cx="5486400" cy="5120640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1117600" y="1866900"/>
            <a:ext cx="4470400" cy="358140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Quote text styles</a:t>
            </a:r>
          </a:p>
        </p:txBody>
      </p:sp>
      <p:sp>
        <p:nvSpPr>
          <p:cNvPr id="9" name="Round Diagonal Corner Rectangle 8"/>
          <p:cNvSpPr/>
          <p:nvPr userDrawn="1"/>
        </p:nvSpPr>
        <p:spPr>
          <a:xfrm>
            <a:off x="6294562" y="1097280"/>
            <a:ext cx="5283200" cy="2441448"/>
          </a:xfrm>
          <a:prstGeom prst="round2Diag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6294562" y="3776472"/>
            <a:ext cx="5283200" cy="2441448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700962" y="1536192"/>
            <a:ext cx="4470400" cy="15636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Quote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6700962" y="4216146"/>
            <a:ext cx="4470400" cy="15621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Quote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78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228600"/>
            <a:ext cx="6886448" cy="731838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F0D392-818B-4CDA-8A7D-2D8BA74E8C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09600" y="1219200"/>
            <a:ext cx="11074400" cy="2542103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Quote text styles</a:t>
            </a:r>
          </a:p>
        </p:txBody>
      </p:sp>
      <p:sp>
        <p:nvSpPr>
          <p:cNvPr id="9" name="Round Diagonal Corner Rectangle 8"/>
          <p:cNvSpPr/>
          <p:nvPr userDrawn="1"/>
        </p:nvSpPr>
        <p:spPr>
          <a:xfrm>
            <a:off x="614947" y="3962400"/>
            <a:ext cx="3534607" cy="2285998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1034717" y="4359799"/>
            <a:ext cx="2695067" cy="149120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Quote text styles</a:t>
            </a:r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4382171" y="3962400"/>
            <a:ext cx="3534607" cy="2285998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4801941" y="4359799"/>
            <a:ext cx="2695067" cy="149120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Quote text styles</a:t>
            </a:r>
          </a:p>
        </p:txBody>
      </p:sp>
      <p:sp>
        <p:nvSpPr>
          <p:cNvPr id="17" name="Round Diagonal Corner Rectangle 16"/>
          <p:cNvSpPr/>
          <p:nvPr userDrawn="1"/>
        </p:nvSpPr>
        <p:spPr>
          <a:xfrm>
            <a:off x="8149394" y="3962400"/>
            <a:ext cx="3534607" cy="2285998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8569164" y="4359799"/>
            <a:ext cx="2695067" cy="149120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Quote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1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5384800" cy="4830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4830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30244"/>
            <a:ext cx="70104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Proprietary Information: </a:t>
            </a:r>
            <a:fld id="{2B63BEE2-2B44-7049-A67B-46241CD77385}" type="datetime4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September 8, 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08403"/>
          </a:xfrm>
          <a:prstGeom prst="rect">
            <a:avLst/>
          </a:prstGeom>
          <a:solidFill>
            <a:srgbClr val="DA1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52400"/>
            <a:ext cx="349155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8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DA1B35"/>
          </a:solidFill>
          <a:latin typeface="Museo Slab 300" panose="02000000000000000000" pitchFamily="50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Proxima Nova Rg" panose="02000506030000020004" pitchFamily="50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Proxima Nova Rg" panose="02000506030000020004" pitchFamily="50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Proxima Nova Rg" panose="02000506030000020004" pitchFamily="50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Proxima Nova Rg" panose="02000506030000020004" pitchFamily="50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Proxima Nova Rg" panose="02000506030000020004" pitchFamily="50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219199" y="4229100"/>
            <a:ext cx="10210801" cy="800100"/>
          </a:xfrm>
        </p:spPr>
        <p:txBody>
          <a:bodyPr/>
          <a:lstStyle/>
          <a:p>
            <a:r>
              <a:rPr lang="en-US" dirty="0" smtClean="0"/>
              <a:t>Marketing Sub-Committee: Website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049253"/>
            <a:ext cx="10591800" cy="158014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Evaluation of current Silicon Valley Monterey Bay Council website in the roles of:</a:t>
            </a:r>
          </a:p>
          <a:p>
            <a:r>
              <a:rPr lang="en-US" dirty="0"/>
              <a:t> </a:t>
            </a:r>
            <a:r>
              <a:rPr lang="en-US" dirty="0" smtClean="0"/>
              <a:t>     New Parent, Former Scout as Parent, Awards/Recognition, </a:t>
            </a:r>
          </a:p>
          <a:p>
            <a:r>
              <a:rPr lang="en-US" dirty="0"/>
              <a:t> </a:t>
            </a:r>
            <a:r>
              <a:rPr lang="en-US" dirty="0" smtClean="0"/>
              <a:t>     STEM Scouting, and Alumni Chair</a:t>
            </a:r>
          </a:p>
          <a:p>
            <a:endParaRPr lang="en-US" dirty="0" smtClean="0"/>
          </a:p>
          <a:p>
            <a:r>
              <a:rPr lang="en-US" dirty="0" smtClean="0"/>
              <a:t>Bill Jennings, September 2019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7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08 at 3.29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07" y="-228600"/>
            <a:ext cx="12747445" cy="7315200"/>
          </a:xfrm>
          <a:prstGeom prst="rect">
            <a:avLst/>
          </a:prstGeom>
        </p:spPr>
      </p:pic>
      <p:pic>
        <p:nvPicPr>
          <p:cNvPr id="3" name="BillAlumn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731838"/>
          </a:xfrm>
        </p:spPr>
        <p:txBody>
          <a:bodyPr/>
          <a:lstStyle/>
          <a:p>
            <a:r>
              <a:rPr lang="en-US" dirty="0" smtClean="0"/>
              <a:t>Alumni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4101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Who’s the council Key Three</a:t>
            </a:r>
          </a:p>
          <a:p>
            <a:r>
              <a:rPr lang="en-US" dirty="0" smtClean="0"/>
              <a:t>Who is on the board?</a:t>
            </a:r>
          </a:p>
          <a:p>
            <a:r>
              <a:rPr lang="en-US" dirty="0" smtClean="0"/>
              <a:t>How do the committees integrate into the annual and strategic planning cycle?</a:t>
            </a:r>
            <a:r>
              <a:rPr lang="en-US" dirty="0"/>
              <a:t> </a:t>
            </a:r>
            <a:r>
              <a:rPr lang="en-US" dirty="0" smtClean="0"/>
              <a:t> How does the budget thing work?</a:t>
            </a:r>
          </a:p>
          <a:p>
            <a:r>
              <a:rPr lang="en-US" dirty="0" smtClean="0"/>
              <a:t>How do I get onto the calendar for events for the Council?  On the weekly Email Blast?  On the Social Network Feeds?</a:t>
            </a:r>
          </a:p>
          <a:p>
            <a:r>
              <a:rPr lang="en-US" dirty="0" smtClean="0"/>
              <a:t>How can I access the mailing list of all the alumni of Scouting in the area?</a:t>
            </a:r>
          </a:p>
          <a:p>
            <a:r>
              <a:rPr lang="en-US" dirty="0" smtClean="0"/>
              <a:t>What active affiliate groups are there in the council?  Who leads them?  When do they meet?  How do they communicate?</a:t>
            </a:r>
          </a:p>
          <a:p>
            <a:r>
              <a:rPr lang="en-US" dirty="0" smtClean="0"/>
              <a:t>How can I keep the web content fresh for Scouting Alumni and Friends?</a:t>
            </a:r>
          </a:p>
          <a:p>
            <a:r>
              <a:rPr lang="en-US" dirty="0" smtClean="0"/>
              <a:t>How can I get committee participation on the Scouting University Midway?  All council events?</a:t>
            </a:r>
          </a:p>
          <a:p>
            <a:r>
              <a:rPr lang="en-US" dirty="0" smtClean="0"/>
              <a:t>How does Alumni integrate with the Council Endowment?  The Scouting Foundation?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Website Browsing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6858000" cy="731838"/>
          </a:xfrm>
        </p:spPr>
        <p:txBody>
          <a:bodyPr/>
          <a:lstStyle/>
          <a:p>
            <a:r>
              <a:rPr lang="en-US" dirty="0" smtClean="0"/>
              <a:t>Website Browsing Results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483679"/>
              </p:ext>
            </p:extLst>
          </p:nvPr>
        </p:nvGraphicFramePr>
        <p:xfrm>
          <a:off x="533400" y="1752600"/>
          <a:ext cx="10972800" cy="457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{B301B821-A1FF-4177-AEE7-76D212191A09}</a:tableStyleId>
              </a:tblPr>
              <a:tblGrid>
                <a:gridCol w="2194560"/>
                <a:gridCol w="2194560"/>
                <a:gridCol w="2194560"/>
                <a:gridCol w="2194560"/>
                <a:gridCol w="2194560"/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Questions</a:t>
                      </a:r>
                      <a:r>
                        <a:rPr lang="en-US" baseline="0" dirty="0" smtClean="0"/>
                        <a:t> fully answered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Questions partially answered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Questions</a:t>
                      </a:r>
                      <a:r>
                        <a:rPr lang="en-US" baseline="0" dirty="0" smtClean="0"/>
                        <a:t> without any answer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Parent,</a:t>
                      </a:r>
                      <a:r>
                        <a:rPr lang="en-US" sz="1800" baseline="0" dirty="0" smtClean="0"/>
                        <a:t> no prior Scouting experience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Parent, former Scout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Awards/Recognition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STEM Scouting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Alumni Committee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6858000" cy="73183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Current Website effective for those active                                                 </a:t>
            </a:r>
          </a:p>
          <a:p>
            <a:pPr marL="0" indent="0">
              <a:buNone/>
            </a:pPr>
            <a:r>
              <a:rPr lang="en-US" dirty="0" smtClean="0"/>
              <a:t>    in the program and have a context for finding information</a:t>
            </a:r>
          </a:p>
          <a:p>
            <a:r>
              <a:rPr lang="en-US" dirty="0" smtClean="0"/>
              <a:t>New participants to Scouting would be lost quickly with the lack of context </a:t>
            </a:r>
            <a:r>
              <a:rPr lang="mr-IN" dirty="0" smtClean="0"/>
              <a:t>–</a:t>
            </a:r>
            <a:r>
              <a:rPr lang="en-US" dirty="0" smtClean="0"/>
              <a:t> with so many programs and so much unique vocabulary</a:t>
            </a:r>
          </a:p>
          <a:p>
            <a:r>
              <a:rPr lang="en-US" dirty="0" smtClean="0"/>
              <a:t>Deep Insiders would not be able to use the website effectively to run the operations of their committees </a:t>
            </a:r>
            <a:r>
              <a:rPr lang="mr-IN" dirty="0" smtClean="0"/>
              <a:t>–</a:t>
            </a:r>
            <a:r>
              <a:rPr lang="en-US" dirty="0" smtClean="0"/>
              <a:t> need another vehicle for communicating to the operational leads (volunteer and professional) of committees and the like</a:t>
            </a:r>
          </a:p>
          <a:p>
            <a:r>
              <a:rPr lang="en-US" dirty="0" smtClean="0"/>
              <a:t>Very little differentiation relative to other youth activities, or other Scouting </a:t>
            </a:r>
            <a:r>
              <a:rPr lang="en-US" dirty="0" smtClean="0"/>
              <a:t>Councils</a:t>
            </a:r>
          </a:p>
          <a:p>
            <a:r>
              <a:rPr lang="en-US" dirty="0" smtClean="0"/>
              <a:t>Onboarding new Scouts / Scouters can’t happen with this website, need other means to do this.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EllieSco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33" y="0"/>
            <a:ext cx="12462932" cy="7010400"/>
          </a:xfrm>
          <a:prstGeom prst="rect">
            <a:avLst/>
          </a:prstGeom>
        </p:spPr>
      </p:pic>
      <p:pic>
        <p:nvPicPr>
          <p:cNvPr id="4" name="Picture 3" descr="Screen Shot 2019-09-08 at 2.39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200" y="-4028730"/>
            <a:ext cx="19431000" cy="110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010400" cy="731838"/>
          </a:xfrm>
        </p:spPr>
        <p:txBody>
          <a:bodyPr/>
          <a:lstStyle/>
          <a:p>
            <a:r>
              <a:rPr lang="en-US" dirty="0" smtClean="0"/>
              <a:t>New Parent to Scouting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is Scouting, why should my child participate?</a:t>
            </a:r>
          </a:p>
          <a:p>
            <a:r>
              <a:rPr lang="en-US" dirty="0" smtClean="0"/>
              <a:t>There is so many different words for Scouts.  Is there a simple decoder ring for the vocabulary?</a:t>
            </a:r>
          </a:p>
          <a:p>
            <a:r>
              <a:rPr lang="en-US" dirty="0" smtClean="0"/>
              <a:t>How do I know what type of Scout my child would be, and how do I find the best place for them?</a:t>
            </a:r>
          </a:p>
          <a:p>
            <a:r>
              <a:rPr lang="en-US" dirty="0" smtClean="0"/>
              <a:t>What time commitment is there, for my child?  For me?</a:t>
            </a:r>
          </a:p>
          <a:p>
            <a:r>
              <a:rPr lang="en-US" dirty="0" smtClean="0"/>
              <a:t>My kid plays in Band and Soccer: can he still be in Scouts?</a:t>
            </a:r>
          </a:p>
          <a:p>
            <a:r>
              <a:rPr lang="en-US" dirty="0" smtClean="0"/>
              <a:t>Can they be with their school friends?  Where do they meet? when do they meet?  How much does it cost to join? And to participate?</a:t>
            </a:r>
          </a:p>
          <a:p>
            <a:r>
              <a:rPr lang="en-US" dirty="0"/>
              <a:t>Do I have to join at the start of the school year?</a:t>
            </a:r>
          </a:p>
          <a:p>
            <a:r>
              <a:rPr lang="en-US" dirty="0"/>
              <a:t>I hear girls can join Scouting.  Are the meetings co-ed?</a:t>
            </a:r>
          </a:p>
          <a:p>
            <a:r>
              <a:rPr lang="en-US" dirty="0" smtClean="0"/>
              <a:t>Is there a calendar I can look at to know what activities there are?</a:t>
            </a:r>
          </a:p>
          <a:p>
            <a:r>
              <a:rPr lang="en-US" dirty="0" smtClean="0"/>
              <a:t>Who can help me find information about Scouting for my child?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9-09-08 at 2.44.04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895599"/>
            <a:ext cx="17387598" cy="9779000"/>
          </a:xfrm>
          <a:prstGeom prst="rect">
            <a:avLst/>
          </a:prstGeom>
        </p:spPr>
      </p:pic>
      <p:pic>
        <p:nvPicPr>
          <p:cNvPr id="9" name="MarkT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391400" cy="731838"/>
          </a:xfrm>
        </p:spPr>
        <p:txBody>
          <a:bodyPr>
            <a:normAutofit/>
          </a:bodyPr>
          <a:lstStyle/>
          <a:p>
            <a:r>
              <a:rPr lang="en-US" dirty="0" smtClean="0"/>
              <a:t>Former Scout as Parent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486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What’s changed since 30 years ago?</a:t>
            </a:r>
          </a:p>
          <a:p>
            <a:r>
              <a:rPr lang="en-US" dirty="0" smtClean="0"/>
              <a:t>How do I find the best pack / troop near me for my son?</a:t>
            </a:r>
          </a:p>
          <a:p>
            <a:r>
              <a:rPr lang="en-US" dirty="0" smtClean="0"/>
              <a:t>How can I be part of my son’s pack / troop?  I’ve never been a Scouter before.</a:t>
            </a:r>
          </a:p>
          <a:p>
            <a:r>
              <a:rPr lang="en-US" dirty="0" smtClean="0"/>
              <a:t>Where does the OA lodge / chapter meet, and when are their meetings?</a:t>
            </a:r>
          </a:p>
          <a:p>
            <a:r>
              <a:rPr lang="en-US" dirty="0" smtClean="0"/>
              <a:t>How good is the Council’s Camp?  How many, where are they?</a:t>
            </a:r>
          </a:p>
          <a:p>
            <a:r>
              <a:rPr lang="en-US" dirty="0" smtClean="0"/>
              <a:t>What’s unique about SVMBC?</a:t>
            </a:r>
          </a:p>
          <a:p>
            <a:r>
              <a:rPr lang="en-US" dirty="0"/>
              <a:t>How active is the council in national events?</a:t>
            </a:r>
          </a:p>
          <a:p>
            <a:r>
              <a:rPr lang="en-US" dirty="0" smtClean="0"/>
              <a:t>How </a:t>
            </a:r>
            <a:r>
              <a:rPr lang="en-US" dirty="0"/>
              <a:t>come there are so many more Eagles percentage wise than when I made Eagle</a:t>
            </a:r>
            <a:r>
              <a:rPr lang="en-US" dirty="0" smtClean="0"/>
              <a:t>?  Is it that much easier?  Is the program watered down now with all I have read about recently?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08 at 3.20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858" y="-228600"/>
            <a:ext cx="12673458" cy="72958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WillAwa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731838"/>
          </a:xfrm>
        </p:spPr>
        <p:txBody>
          <a:bodyPr/>
          <a:lstStyle/>
          <a:p>
            <a:r>
              <a:rPr lang="en-US" dirty="0" smtClean="0"/>
              <a:t>Awards and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867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are the top youth awards?  Are the                                                requirements available to review?</a:t>
            </a:r>
          </a:p>
          <a:p>
            <a:r>
              <a:rPr lang="en-US" dirty="0" smtClean="0"/>
              <a:t>What are the current adult awards available?  What are these knot badges I see that make Scouters look like </a:t>
            </a:r>
            <a:r>
              <a:rPr lang="en-US" dirty="0" smtClean="0"/>
              <a:t>Generals?  </a:t>
            </a:r>
            <a:r>
              <a:rPr lang="en-US" dirty="0" smtClean="0"/>
              <a:t>How are they earned, and or received?</a:t>
            </a:r>
          </a:p>
          <a:p>
            <a:r>
              <a:rPr lang="en-US" dirty="0" smtClean="0"/>
              <a:t>If it’s an award that needs to be nominated, who do I send the nomination to?  For Honor Award, Award of Merit?  For </a:t>
            </a:r>
            <a:r>
              <a:rPr lang="en-US" dirty="0" err="1" smtClean="0"/>
              <a:t>Hornaday</a:t>
            </a:r>
            <a:r>
              <a:rPr lang="en-US" dirty="0" smtClean="0"/>
              <a:t> Award for Adults?</a:t>
            </a:r>
          </a:p>
          <a:p>
            <a:r>
              <a:rPr lang="en-US" dirty="0" smtClean="0"/>
              <a:t>Are there Council specific awards (Camp Honor Society?)</a:t>
            </a:r>
          </a:p>
          <a:p>
            <a:r>
              <a:rPr lang="en-US" dirty="0" smtClean="0"/>
              <a:t>Who are the former Silver Beaver and District Award of Merit recipients?</a:t>
            </a:r>
          </a:p>
          <a:p>
            <a:r>
              <a:rPr lang="en-US" dirty="0" smtClean="0"/>
              <a:t>I’ve been with Scouting for 50 years now, is there an award for that?</a:t>
            </a:r>
          </a:p>
          <a:p>
            <a:r>
              <a:rPr lang="en-US" dirty="0" smtClean="0"/>
              <a:t>I want to honor someone with a donation in their name, I’ve heard that is an award if the donation is large enough.  What do I do?</a:t>
            </a:r>
          </a:p>
          <a:p>
            <a:r>
              <a:rPr lang="en-US" dirty="0"/>
              <a:t>How are the Religious Awards earned?</a:t>
            </a:r>
          </a:p>
          <a:p>
            <a:r>
              <a:rPr lang="en-US" dirty="0" smtClean="0"/>
              <a:t>I’ve lost my Eagle Certificate and want a replacement?</a:t>
            </a:r>
            <a:endParaRPr lang="en-US" dirty="0"/>
          </a:p>
          <a:p>
            <a:r>
              <a:rPr lang="en-US" dirty="0" smtClean="0"/>
              <a:t>My son made Eagle this year, how do I get his name in the Annual Report of Eagles, and get a copy for myself?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08 at 3.23.0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23257" r="23170" b="24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HenrySTEMScou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-20000"/>
          </a:blip>
          <a:stretch>
            <a:fillRect/>
          </a:stretch>
        </p:blipFill>
        <p:spPr>
          <a:xfrm>
            <a:off x="25400" y="-28575"/>
            <a:ext cx="122428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731838"/>
          </a:xfrm>
        </p:spPr>
        <p:txBody>
          <a:bodyPr/>
          <a:lstStyle/>
          <a:p>
            <a:r>
              <a:rPr lang="en-US" dirty="0" smtClean="0"/>
              <a:t>STEM Scouting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What is it?  Why is a Scouting</a:t>
            </a:r>
            <a:r>
              <a:rPr lang="en-US" dirty="0"/>
              <a:t> </a:t>
            </a:r>
            <a:r>
              <a:rPr lang="en-US" dirty="0" smtClean="0"/>
              <a:t>program?                                                  How does it integrate with other Scouting programs (Camp, OA, etc.)?</a:t>
            </a:r>
          </a:p>
          <a:p>
            <a:r>
              <a:rPr lang="en-US" dirty="0" smtClean="0"/>
              <a:t>Is it a program in a box for a Scout Troop?  Venturing Crew?</a:t>
            </a:r>
          </a:p>
          <a:p>
            <a:r>
              <a:rPr lang="en-US" dirty="0" smtClean="0"/>
              <a:t>Is it it’s own thing?</a:t>
            </a:r>
          </a:p>
          <a:p>
            <a:r>
              <a:rPr lang="en-US" dirty="0" smtClean="0"/>
              <a:t>Does it have ranks, merit badges, special camps, awards?</a:t>
            </a:r>
          </a:p>
          <a:p>
            <a:r>
              <a:rPr lang="en-US" dirty="0" smtClean="0"/>
              <a:t>How many units are there and when do they meet?  I would like to visit one and see it in action?  Are their pictures of recent events?</a:t>
            </a:r>
          </a:p>
          <a:p>
            <a:r>
              <a:rPr lang="en-US" dirty="0" smtClean="0"/>
              <a:t>This is new to me, is it a national program or only here in the council?</a:t>
            </a:r>
          </a:p>
          <a:p>
            <a:r>
              <a:rPr lang="en-US" dirty="0" smtClean="0"/>
              <a:t>Is it specialized to one part of STEM, or is it a broad program?</a:t>
            </a:r>
          </a:p>
          <a:p>
            <a:r>
              <a:rPr lang="en-US" dirty="0" smtClean="0"/>
              <a:t>Who in the Scout office can I speak with?</a:t>
            </a:r>
          </a:p>
          <a:p>
            <a:r>
              <a:rPr lang="en-US" dirty="0" smtClean="0"/>
              <a:t>Is it co-ed, what ages can participate?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0D392-818B-4CDA-8A7D-2D8BA74E8C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Farm X">
      <a:dk1>
        <a:sysClr val="windowText" lastClr="000000"/>
      </a:dk1>
      <a:lt1>
        <a:sysClr val="window" lastClr="FFFFFF"/>
      </a:lt1>
      <a:dk2>
        <a:srgbClr val="36657E"/>
      </a:dk2>
      <a:lt2>
        <a:srgbClr val="EEECE1"/>
      </a:lt2>
      <a:accent1>
        <a:srgbClr val="36657E"/>
      </a:accent1>
      <a:accent2>
        <a:srgbClr val="FF5928"/>
      </a:accent2>
      <a:accent3>
        <a:srgbClr val="96C93D"/>
      </a:accent3>
      <a:accent4>
        <a:srgbClr val="CC3727"/>
      </a:accent4>
      <a:accent5>
        <a:srgbClr val="63B3BB"/>
      </a:accent5>
      <a:accent6>
        <a:srgbClr val="F18B21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5855</TotalTime>
  <Words>1007</Words>
  <Application>Microsoft Macintosh PowerPoint</Application>
  <PresentationFormat>Custom</PresentationFormat>
  <Paragraphs>108</Paragraphs>
  <Slides>14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PowerPoint Presentation</vt:lpstr>
      <vt:lpstr>PowerPoint Presentation</vt:lpstr>
      <vt:lpstr>New Parent to Scouting</vt:lpstr>
      <vt:lpstr>PowerPoint Presentation</vt:lpstr>
      <vt:lpstr>Former Scout as Parent</vt:lpstr>
      <vt:lpstr>PowerPoint Presentation</vt:lpstr>
      <vt:lpstr>Awards and Recognition</vt:lpstr>
      <vt:lpstr>PowerPoint Presentation</vt:lpstr>
      <vt:lpstr>STEM Scouting</vt:lpstr>
      <vt:lpstr>PowerPoint Presentation</vt:lpstr>
      <vt:lpstr>Alumni Chair</vt:lpstr>
      <vt:lpstr>PowerPoint Presentation</vt:lpstr>
      <vt:lpstr>Website Browsing Results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Valdez</dc:creator>
  <cp:lastModifiedBy>William Jennings</cp:lastModifiedBy>
  <cp:revision>598</cp:revision>
  <cp:lastPrinted>2016-06-19T00:32:16Z</cp:lastPrinted>
  <dcterms:created xsi:type="dcterms:W3CDTF">2016-03-01T17:32:41Z</dcterms:created>
  <dcterms:modified xsi:type="dcterms:W3CDTF">2019-09-09T02:51:40Z</dcterms:modified>
</cp:coreProperties>
</file>