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16" r:id="rId2"/>
    <p:sldId id="417" r:id="rId3"/>
    <p:sldId id="457" r:id="rId4"/>
    <p:sldId id="458" r:id="rId5"/>
    <p:sldId id="421" r:id="rId6"/>
    <p:sldId id="437" r:id="rId7"/>
    <p:sldId id="439" r:id="rId8"/>
    <p:sldId id="444" r:id="rId9"/>
    <p:sldId id="442" r:id="rId10"/>
    <p:sldId id="44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77" autoAdjust="0"/>
    <p:restoredTop sz="99884" autoAdjust="0"/>
  </p:normalViewPr>
  <p:slideViewPr>
    <p:cSldViewPr>
      <p:cViewPr varScale="1">
        <p:scale>
          <a:sx n="155" d="100"/>
          <a:sy n="155" d="100"/>
        </p:scale>
        <p:origin x="-3456" y="-112"/>
      </p:cViewPr>
      <p:guideLst>
        <p:guide orient="horz" pos="2160"/>
        <p:guide pos="2880"/>
      </p:guideLst>
    </p:cSldViewPr>
  </p:slideViewPr>
  <p:notesTextViewPr>
    <p:cViewPr>
      <p:scale>
        <a:sx n="1" d="1"/>
        <a:sy n="1" d="1"/>
      </p:scale>
      <p:origin x="0" y="0"/>
    </p:cViewPr>
  </p:notesTextViewPr>
  <p:sorterViewPr>
    <p:cViewPr>
      <p:scale>
        <a:sx n="253" d="100"/>
        <a:sy n="253"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3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EF11A-CFE6-40A1-B986-F113993083F5}" type="datetimeFigureOut">
              <a:rPr lang="en-US" smtClean="0"/>
              <a:t>6/6/19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DD12B-0A9C-4B81-BC9C-FA7219BBB66B}" type="slidenum">
              <a:rPr lang="en-US" smtClean="0"/>
              <a:t>‹#›</a:t>
            </a:fld>
            <a:endParaRPr lang="en-US"/>
          </a:p>
        </p:txBody>
      </p:sp>
    </p:spTree>
    <p:extLst>
      <p:ext uri="{BB962C8B-B14F-4D97-AF65-F5344CB8AC3E}">
        <p14:creationId xmlns:p14="http://schemas.microsoft.com/office/powerpoint/2010/main" val="388226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we are going to do today is to get a deeper understanding of why people of different age groups tend to think, feel, and act as they do.  You’ll learn a variety of strategies and techniques for finding “common ground” for working more effectively, collaboratively, and productively with everyone on your team.</a:t>
            </a:r>
          </a:p>
          <a:p>
            <a:pPr eaLnBrk="1" hangingPunct="1"/>
            <a:endParaRPr lang="en-US"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846" eaLnBrk="0" hangingPunct="0">
              <a:defRPr>
                <a:solidFill>
                  <a:schemeClr val="tx1"/>
                </a:solidFill>
                <a:latin typeface="Arial" charset="0"/>
              </a:defRPr>
            </a:lvl1pPr>
            <a:lvl2pPr marL="724599" indent="-278692" defTabSz="908846" eaLnBrk="0" hangingPunct="0">
              <a:defRPr>
                <a:solidFill>
                  <a:schemeClr val="tx1"/>
                </a:solidFill>
                <a:latin typeface="Arial" charset="0"/>
              </a:defRPr>
            </a:lvl2pPr>
            <a:lvl3pPr marL="1114768" indent="-222954" defTabSz="908846" eaLnBrk="0" hangingPunct="0">
              <a:defRPr>
                <a:solidFill>
                  <a:schemeClr val="tx1"/>
                </a:solidFill>
                <a:latin typeface="Arial" charset="0"/>
              </a:defRPr>
            </a:lvl3pPr>
            <a:lvl4pPr marL="1560675" indent="-222954" defTabSz="908846" eaLnBrk="0" hangingPunct="0">
              <a:defRPr>
                <a:solidFill>
                  <a:schemeClr val="tx1"/>
                </a:solidFill>
                <a:latin typeface="Arial" charset="0"/>
              </a:defRPr>
            </a:lvl4pPr>
            <a:lvl5pPr marL="2006582" indent="-222954" defTabSz="908846" eaLnBrk="0" hangingPunct="0">
              <a:defRPr>
                <a:solidFill>
                  <a:schemeClr val="tx1"/>
                </a:solidFill>
                <a:latin typeface="Arial" charset="0"/>
              </a:defRPr>
            </a:lvl5pPr>
            <a:lvl6pPr marL="2452489" indent="-222954" defTabSz="908846" eaLnBrk="0" fontAlgn="base" hangingPunct="0">
              <a:spcBef>
                <a:spcPct val="0"/>
              </a:spcBef>
              <a:spcAft>
                <a:spcPct val="0"/>
              </a:spcAft>
              <a:defRPr>
                <a:solidFill>
                  <a:schemeClr val="tx1"/>
                </a:solidFill>
                <a:latin typeface="Arial" charset="0"/>
              </a:defRPr>
            </a:lvl6pPr>
            <a:lvl7pPr marL="2898397" indent="-222954" defTabSz="908846" eaLnBrk="0" fontAlgn="base" hangingPunct="0">
              <a:spcBef>
                <a:spcPct val="0"/>
              </a:spcBef>
              <a:spcAft>
                <a:spcPct val="0"/>
              </a:spcAft>
              <a:defRPr>
                <a:solidFill>
                  <a:schemeClr val="tx1"/>
                </a:solidFill>
                <a:latin typeface="Arial" charset="0"/>
              </a:defRPr>
            </a:lvl7pPr>
            <a:lvl8pPr marL="3344304" indent="-222954" defTabSz="908846" eaLnBrk="0" fontAlgn="base" hangingPunct="0">
              <a:spcBef>
                <a:spcPct val="0"/>
              </a:spcBef>
              <a:spcAft>
                <a:spcPct val="0"/>
              </a:spcAft>
              <a:defRPr>
                <a:solidFill>
                  <a:schemeClr val="tx1"/>
                </a:solidFill>
                <a:latin typeface="Arial" charset="0"/>
              </a:defRPr>
            </a:lvl8pPr>
            <a:lvl9pPr marL="3790211" indent="-222954" defTabSz="908846" eaLnBrk="0" fontAlgn="base" hangingPunct="0">
              <a:spcBef>
                <a:spcPct val="0"/>
              </a:spcBef>
              <a:spcAft>
                <a:spcPct val="0"/>
              </a:spcAft>
              <a:defRPr>
                <a:solidFill>
                  <a:schemeClr val="tx1"/>
                </a:solidFill>
                <a:latin typeface="Arial" charset="0"/>
              </a:defRPr>
            </a:lvl9pPr>
          </a:lstStyle>
          <a:p>
            <a:pPr eaLnBrk="1" hangingPunct="1"/>
            <a:fld id="{7824FD87-E702-4DF4-A8D5-AA658984B090}" type="slidenum">
              <a:rPr lang="en-US" altLang="en-US" smtClean="0"/>
              <a:pPr eaLnBrk="1" hangingPunct="1"/>
              <a:t>2</a:t>
            </a:fld>
            <a:endParaRPr lang="en-US" altLang="en-US"/>
          </a:p>
        </p:txBody>
      </p:sp>
    </p:spTree>
    <p:extLst>
      <p:ext uri="{BB962C8B-B14F-4D97-AF65-F5344CB8AC3E}">
        <p14:creationId xmlns:p14="http://schemas.microsoft.com/office/powerpoint/2010/main" val="376132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846" eaLnBrk="0" hangingPunct="0">
              <a:defRPr>
                <a:solidFill>
                  <a:schemeClr val="tx1"/>
                </a:solidFill>
                <a:latin typeface="Arial" charset="0"/>
              </a:defRPr>
            </a:lvl1pPr>
            <a:lvl2pPr marL="724599" indent="-278692" defTabSz="908846" eaLnBrk="0" hangingPunct="0">
              <a:defRPr>
                <a:solidFill>
                  <a:schemeClr val="tx1"/>
                </a:solidFill>
                <a:latin typeface="Arial" charset="0"/>
              </a:defRPr>
            </a:lvl2pPr>
            <a:lvl3pPr marL="1114768" indent="-222954" defTabSz="908846" eaLnBrk="0" hangingPunct="0">
              <a:defRPr>
                <a:solidFill>
                  <a:schemeClr val="tx1"/>
                </a:solidFill>
                <a:latin typeface="Arial" charset="0"/>
              </a:defRPr>
            </a:lvl3pPr>
            <a:lvl4pPr marL="1560675" indent="-222954" defTabSz="908846" eaLnBrk="0" hangingPunct="0">
              <a:defRPr>
                <a:solidFill>
                  <a:schemeClr val="tx1"/>
                </a:solidFill>
                <a:latin typeface="Arial" charset="0"/>
              </a:defRPr>
            </a:lvl4pPr>
            <a:lvl5pPr marL="2006582" indent="-222954" defTabSz="908846" eaLnBrk="0" hangingPunct="0">
              <a:defRPr>
                <a:solidFill>
                  <a:schemeClr val="tx1"/>
                </a:solidFill>
                <a:latin typeface="Arial" charset="0"/>
              </a:defRPr>
            </a:lvl5pPr>
            <a:lvl6pPr marL="2452489" indent="-222954" defTabSz="908846" eaLnBrk="0" fontAlgn="base" hangingPunct="0">
              <a:spcBef>
                <a:spcPct val="0"/>
              </a:spcBef>
              <a:spcAft>
                <a:spcPct val="0"/>
              </a:spcAft>
              <a:defRPr>
                <a:solidFill>
                  <a:schemeClr val="tx1"/>
                </a:solidFill>
                <a:latin typeface="Arial" charset="0"/>
              </a:defRPr>
            </a:lvl6pPr>
            <a:lvl7pPr marL="2898397" indent="-222954" defTabSz="908846" eaLnBrk="0" fontAlgn="base" hangingPunct="0">
              <a:spcBef>
                <a:spcPct val="0"/>
              </a:spcBef>
              <a:spcAft>
                <a:spcPct val="0"/>
              </a:spcAft>
              <a:defRPr>
                <a:solidFill>
                  <a:schemeClr val="tx1"/>
                </a:solidFill>
                <a:latin typeface="Arial" charset="0"/>
              </a:defRPr>
            </a:lvl7pPr>
            <a:lvl8pPr marL="3344304" indent="-222954" defTabSz="908846" eaLnBrk="0" fontAlgn="base" hangingPunct="0">
              <a:spcBef>
                <a:spcPct val="0"/>
              </a:spcBef>
              <a:spcAft>
                <a:spcPct val="0"/>
              </a:spcAft>
              <a:defRPr>
                <a:solidFill>
                  <a:schemeClr val="tx1"/>
                </a:solidFill>
                <a:latin typeface="Arial" charset="0"/>
              </a:defRPr>
            </a:lvl8pPr>
            <a:lvl9pPr marL="3790211" indent="-222954" defTabSz="908846" eaLnBrk="0" fontAlgn="base" hangingPunct="0">
              <a:spcBef>
                <a:spcPct val="0"/>
              </a:spcBef>
              <a:spcAft>
                <a:spcPct val="0"/>
              </a:spcAft>
              <a:defRPr>
                <a:solidFill>
                  <a:schemeClr val="tx1"/>
                </a:solidFill>
                <a:latin typeface="Arial" charset="0"/>
              </a:defRPr>
            </a:lvl9pPr>
          </a:lstStyle>
          <a:p>
            <a:pPr eaLnBrk="1" hangingPunct="1"/>
            <a:fld id="{1CDB5EB1-FEAD-42CD-A898-4E512C9A0DBF}" type="slidenum">
              <a:rPr lang="en-US" altLang="en-US" smtClean="0"/>
              <a:pPr eaLnBrk="1" hangingPunct="1"/>
              <a:t>5</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events that we experience in our youth help shape our worldview.  These are the defining events that shape a generation and bind us together in the way we work and live our lives.  </a:t>
            </a:r>
          </a:p>
          <a:p>
            <a:pPr eaLnBrk="1" hangingPunct="1"/>
            <a:endParaRPr lang="en-US" altLang="en-US" dirty="0"/>
          </a:p>
          <a:p>
            <a:pPr eaLnBrk="1" hangingPunct="1"/>
            <a:r>
              <a:rPr lang="en-US" altLang="en-US" dirty="0"/>
              <a:t>For the Traditionalists, living as a youth through the Great Depression and the New Deal policies of FDR helped shape their attitudes about work.  They learned the values of work and stability, and seek that in their lives because of these early experiences.  They also helped in the war efforts as a youth and remember their fathers and other family members going to and returning from World War II.  Some also took part in WWII or the Korean War.</a:t>
            </a:r>
          </a:p>
          <a:p>
            <a:pPr eaLnBrk="1" hangingPunct="1"/>
            <a:endParaRPr lang="en-US" altLang="en-US" dirty="0"/>
          </a:p>
          <a:p>
            <a:pPr eaLnBrk="1" hangingPunct="1"/>
            <a:r>
              <a:rPr lang="en-US" altLang="en-US" dirty="0"/>
              <a:t>Baby Boomers generally see the world in black and white when asked about diversity because they were youth during the civil rights movement.  They were also shaped by the Feminist movement and were the first generation in which females moved into the workplace and stayed there in record numbers.  Baby Boomers lived during a time of protest and civil disobedience over the Vietnam War and the assassination of major political leaders.  They also witnessed space travel in their youth and saw a man walk on the moon.  Space travel represents adventure and limitless possibilities.  Science advances including vaccines eliminated diseases.  Credit cards were introduced and increased this generation’s spending.  Televisions became common in households and kids and adults watched programs like Romper Room, I Love Lucy, The Jack Benny Show, Dragnet, Gun Smoke, and The Rifleman.</a:t>
            </a:r>
          </a:p>
        </p:txBody>
      </p:sp>
    </p:spTree>
    <p:extLst>
      <p:ext uri="{BB962C8B-B14F-4D97-AF65-F5344CB8AC3E}">
        <p14:creationId xmlns:p14="http://schemas.microsoft.com/office/powerpoint/2010/main" val="213171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Talk about the characteristics and how some of these things can cause challenges in the workplace.</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846" eaLnBrk="0" hangingPunct="0">
              <a:defRPr>
                <a:solidFill>
                  <a:schemeClr val="tx1"/>
                </a:solidFill>
                <a:latin typeface="Arial" charset="0"/>
              </a:defRPr>
            </a:lvl1pPr>
            <a:lvl2pPr marL="724599" indent="-278692" defTabSz="908846" eaLnBrk="0" hangingPunct="0">
              <a:defRPr>
                <a:solidFill>
                  <a:schemeClr val="tx1"/>
                </a:solidFill>
                <a:latin typeface="Arial" charset="0"/>
              </a:defRPr>
            </a:lvl2pPr>
            <a:lvl3pPr marL="1114768" indent="-222954" defTabSz="908846" eaLnBrk="0" hangingPunct="0">
              <a:defRPr>
                <a:solidFill>
                  <a:schemeClr val="tx1"/>
                </a:solidFill>
                <a:latin typeface="Arial" charset="0"/>
              </a:defRPr>
            </a:lvl3pPr>
            <a:lvl4pPr marL="1560675" indent="-222954" defTabSz="908846" eaLnBrk="0" hangingPunct="0">
              <a:defRPr>
                <a:solidFill>
                  <a:schemeClr val="tx1"/>
                </a:solidFill>
                <a:latin typeface="Arial" charset="0"/>
              </a:defRPr>
            </a:lvl4pPr>
            <a:lvl5pPr marL="2006582" indent="-222954" defTabSz="908846" eaLnBrk="0" hangingPunct="0">
              <a:defRPr>
                <a:solidFill>
                  <a:schemeClr val="tx1"/>
                </a:solidFill>
                <a:latin typeface="Arial" charset="0"/>
              </a:defRPr>
            </a:lvl5pPr>
            <a:lvl6pPr marL="2452489" indent="-222954" defTabSz="908846" eaLnBrk="0" fontAlgn="base" hangingPunct="0">
              <a:spcBef>
                <a:spcPct val="0"/>
              </a:spcBef>
              <a:spcAft>
                <a:spcPct val="0"/>
              </a:spcAft>
              <a:defRPr>
                <a:solidFill>
                  <a:schemeClr val="tx1"/>
                </a:solidFill>
                <a:latin typeface="Arial" charset="0"/>
              </a:defRPr>
            </a:lvl6pPr>
            <a:lvl7pPr marL="2898397" indent="-222954" defTabSz="908846" eaLnBrk="0" fontAlgn="base" hangingPunct="0">
              <a:spcBef>
                <a:spcPct val="0"/>
              </a:spcBef>
              <a:spcAft>
                <a:spcPct val="0"/>
              </a:spcAft>
              <a:defRPr>
                <a:solidFill>
                  <a:schemeClr val="tx1"/>
                </a:solidFill>
                <a:latin typeface="Arial" charset="0"/>
              </a:defRPr>
            </a:lvl7pPr>
            <a:lvl8pPr marL="3344304" indent="-222954" defTabSz="908846" eaLnBrk="0" fontAlgn="base" hangingPunct="0">
              <a:spcBef>
                <a:spcPct val="0"/>
              </a:spcBef>
              <a:spcAft>
                <a:spcPct val="0"/>
              </a:spcAft>
              <a:defRPr>
                <a:solidFill>
                  <a:schemeClr val="tx1"/>
                </a:solidFill>
                <a:latin typeface="Arial" charset="0"/>
              </a:defRPr>
            </a:lvl8pPr>
            <a:lvl9pPr marL="3790211" indent="-222954" defTabSz="908846" eaLnBrk="0" fontAlgn="base" hangingPunct="0">
              <a:spcBef>
                <a:spcPct val="0"/>
              </a:spcBef>
              <a:spcAft>
                <a:spcPct val="0"/>
              </a:spcAft>
              <a:defRPr>
                <a:solidFill>
                  <a:schemeClr val="tx1"/>
                </a:solidFill>
                <a:latin typeface="Arial" charset="0"/>
              </a:defRPr>
            </a:lvl9pPr>
          </a:lstStyle>
          <a:p>
            <a:pPr eaLnBrk="1" hangingPunct="1"/>
            <a:fld id="{FEDD3EBD-F5C6-49B4-8A16-A4B3C7057AE5}" type="slidenum">
              <a:rPr lang="en-US" altLang="en-US" smtClean="0"/>
              <a:pPr eaLnBrk="1" hangingPunct="1"/>
              <a:t>6</a:t>
            </a:fld>
            <a:endParaRPr lang="en-US" altLang="en-US"/>
          </a:p>
        </p:txBody>
      </p:sp>
    </p:spTree>
    <p:extLst>
      <p:ext uri="{BB962C8B-B14F-4D97-AF65-F5344CB8AC3E}">
        <p14:creationId xmlns:p14="http://schemas.microsoft.com/office/powerpoint/2010/main" val="316050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We can create a frustrating place to work when we fail to understand each other and how to work together. </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846" eaLnBrk="0" hangingPunct="0">
              <a:defRPr>
                <a:solidFill>
                  <a:schemeClr val="tx1"/>
                </a:solidFill>
                <a:latin typeface="Arial" charset="0"/>
              </a:defRPr>
            </a:lvl1pPr>
            <a:lvl2pPr marL="724599" indent="-278692" defTabSz="908846" eaLnBrk="0" hangingPunct="0">
              <a:defRPr>
                <a:solidFill>
                  <a:schemeClr val="tx1"/>
                </a:solidFill>
                <a:latin typeface="Arial" charset="0"/>
              </a:defRPr>
            </a:lvl2pPr>
            <a:lvl3pPr marL="1114768" indent="-222954" defTabSz="908846" eaLnBrk="0" hangingPunct="0">
              <a:defRPr>
                <a:solidFill>
                  <a:schemeClr val="tx1"/>
                </a:solidFill>
                <a:latin typeface="Arial" charset="0"/>
              </a:defRPr>
            </a:lvl3pPr>
            <a:lvl4pPr marL="1560675" indent="-222954" defTabSz="908846" eaLnBrk="0" hangingPunct="0">
              <a:defRPr>
                <a:solidFill>
                  <a:schemeClr val="tx1"/>
                </a:solidFill>
                <a:latin typeface="Arial" charset="0"/>
              </a:defRPr>
            </a:lvl4pPr>
            <a:lvl5pPr marL="2006582" indent="-222954" defTabSz="908846" eaLnBrk="0" hangingPunct="0">
              <a:defRPr>
                <a:solidFill>
                  <a:schemeClr val="tx1"/>
                </a:solidFill>
                <a:latin typeface="Arial" charset="0"/>
              </a:defRPr>
            </a:lvl5pPr>
            <a:lvl6pPr marL="2452489" indent="-222954" defTabSz="908846" eaLnBrk="0" fontAlgn="base" hangingPunct="0">
              <a:spcBef>
                <a:spcPct val="0"/>
              </a:spcBef>
              <a:spcAft>
                <a:spcPct val="0"/>
              </a:spcAft>
              <a:defRPr>
                <a:solidFill>
                  <a:schemeClr val="tx1"/>
                </a:solidFill>
                <a:latin typeface="Arial" charset="0"/>
              </a:defRPr>
            </a:lvl6pPr>
            <a:lvl7pPr marL="2898397" indent="-222954" defTabSz="908846" eaLnBrk="0" fontAlgn="base" hangingPunct="0">
              <a:spcBef>
                <a:spcPct val="0"/>
              </a:spcBef>
              <a:spcAft>
                <a:spcPct val="0"/>
              </a:spcAft>
              <a:defRPr>
                <a:solidFill>
                  <a:schemeClr val="tx1"/>
                </a:solidFill>
                <a:latin typeface="Arial" charset="0"/>
              </a:defRPr>
            </a:lvl7pPr>
            <a:lvl8pPr marL="3344304" indent="-222954" defTabSz="908846" eaLnBrk="0" fontAlgn="base" hangingPunct="0">
              <a:spcBef>
                <a:spcPct val="0"/>
              </a:spcBef>
              <a:spcAft>
                <a:spcPct val="0"/>
              </a:spcAft>
              <a:defRPr>
                <a:solidFill>
                  <a:schemeClr val="tx1"/>
                </a:solidFill>
                <a:latin typeface="Arial" charset="0"/>
              </a:defRPr>
            </a:lvl8pPr>
            <a:lvl9pPr marL="3790211" indent="-222954" defTabSz="908846" eaLnBrk="0" fontAlgn="base" hangingPunct="0">
              <a:spcBef>
                <a:spcPct val="0"/>
              </a:spcBef>
              <a:spcAft>
                <a:spcPct val="0"/>
              </a:spcAft>
              <a:defRPr>
                <a:solidFill>
                  <a:schemeClr val="tx1"/>
                </a:solidFill>
                <a:latin typeface="Arial" charset="0"/>
              </a:defRPr>
            </a:lvl9pPr>
          </a:lstStyle>
          <a:p>
            <a:pPr eaLnBrk="1" hangingPunct="1"/>
            <a:fld id="{558F8B23-40BF-4CB8-976F-A9DEC7715E60}" type="slidenum">
              <a:rPr lang="en-US" altLang="en-US" smtClean="0"/>
              <a:pPr eaLnBrk="1" hangingPunct="1"/>
              <a:t>7</a:t>
            </a:fld>
            <a:endParaRPr lang="en-US" altLang="en-US"/>
          </a:p>
        </p:txBody>
      </p:sp>
    </p:spTree>
    <p:extLst>
      <p:ext uri="{BB962C8B-B14F-4D97-AF65-F5344CB8AC3E}">
        <p14:creationId xmlns:p14="http://schemas.microsoft.com/office/powerpoint/2010/main" val="321068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Have you ever felt this way with someone from another generation?  </a:t>
            </a:r>
          </a:p>
          <a:p>
            <a:endParaRPr lang="en-US" altLang="en-US" dirty="0"/>
          </a:p>
          <a:p>
            <a:endParaRPr lang="en-US" alt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846" eaLnBrk="0" hangingPunct="0">
              <a:defRPr>
                <a:solidFill>
                  <a:schemeClr val="tx1"/>
                </a:solidFill>
                <a:latin typeface="Arial" charset="0"/>
              </a:defRPr>
            </a:lvl1pPr>
            <a:lvl2pPr marL="724599" indent="-278692" defTabSz="908846" eaLnBrk="0" hangingPunct="0">
              <a:defRPr>
                <a:solidFill>
                  <a:schemeClr val="tx1"/>
                </a:solidFill>
                <a:latin typeface="Arial" charset="0"/>
              </a:defRPr>
            </a:lvl2pPr>
            <a:lvl3pPr marL="1114768" indent="-222954" defTabSz="908846" eaLnBrk="0" hangingPunct="0">
              <a:defRPr>
                <a:solidFill>
                  <a:schemeClr val="tx1"/>
                </a:solidFill>
                <a:latin typeface="Arial" charset="0"/>
              </a:defRPr>
            </a:lvl3pPr>
            <a:lvl4pPr marL="1560675" indent="-222954" defTabSz="908846" eaLnBrk="0" hangingPunct="0">
              <a:defRPr>
                <a:solidFill>
                  <a:schemeClr val="tx1"/>
                </a:solidFill>
                <a:latin typeface="Arial" charset="0"/>
              </a:defRPr>
            </a:lvl4pPr>
            <a:lvl5pPr marL="2006582" indent="-222954" defTabSz="908846" eaLnBrk="0" hangingPunct="0">
              <a:defRPr>
                <a:solidFill>
                  <a:schemeClr val="tx1"/>
                </a:solidFill>
                <a:latin typeface="Arial" charset="0"/>
              </a:defRPr>
            </a:lvl5pPr>
            <a:lvl6pPr marL="2452489" indent="-222954" defTabSz="908846" eaLnBrk="0" fontAlgn="base" hangingPunct="0">
              <a:spcBef>
                <a:spcPct val="0"/>
              </a:spcBef>
              <a:spcAft>
                <a:spcPct val="0"/>
              </a:spcAft>
              <a:defRPr>
                <a:solidFill>
                  <a:schemeClr val="tx1"/>
                </a:solidFill>
                <a:latin typeface="Arial" charset="0"/>
              </a:defRPr>
            </a:lvl6pPr>
            <a:lvl7pPr marL="2898397" indent="-222954" defTabSz="908846" eaLnBrk="0" fontAlgn="base" hangingPunct="0">
              <a:spcBef>
                <a:spcPct val="0"/>
              </a:spcBef>
              <a:spcAft>
                <a:spcPct val="0"/>
              </a:spcAft>
              <a:defRPr>
                <a:solidFill>
                  <a:schemeClr val="tx1"/>
                </a:solidFill>
                <a:latin typeface="Arial" charset="0"/>
              </a:defRPr>
            </a:lvl7pPr>
            <a:lvl8pPr marL="3344304" indent="-222954" defTabSz="908846" eaLnBrk="0" fontAlgn="base" hangingPunct="0">
              <a:spcBef>
                <a:spcPct val="0"/>
              </a:spcBef>
              <a:spcAft>
                <a:spcPct val="0"/>
              </a:spcAft>
              <a:defRPr>
                <a:solidFill>
                  <a:schemeClr val="tx1"/>
                </a:solidFill>
                <a:latin typeface="Arial" charset="0"/>
              </a:defRPr>
            </a:lvl8pPr>
            <a:lvl9pPr marL="3790211" indent="-222954" defTabSz="908846" eaLnBrk="0" fontAlgn="base" hangingPunct="0">
              <a:spcBef>
                <a:spcPct val="0"/>
              </a:spcBef>
              <a:spcAft>
                <a:spcPct val="0"/>
              </a:spcAft>
              <a:defRPr>
                <a:solidFill>
                  <a:schemeClr val="tx1"/>
                </a:solidFill>
                <a:latin typeface="Arial" charset="0"/>
              </a:defRPr>
            </a:lvl9pPr>
          </a:lstStyle>
          <a:p>
            <a:pPr eaLnBrk="1" hangingPunct="1"/>
            <a:fld id="{62B2520D-FCD2-4D73-83B0-7D085103BEA3}" type="slidenum">
              <a:rPr lang="en-US" altLang="en-US" smtClean="0"/>
              <a:pPr eaLnBrk="1" hangingPunct="1"/>
              <a:t>8</a:t>
            </a:fld>
            <a:endParaRPr lang="en-US" altLang="en-US"/>
          </a:p>
        </p:txBody>
      </p:sp>
    </p:spTree>
    <p:extLst>
      <p:ext uri="{BB962C8B-B14F-4D97-AF65-F5344CB8AC3E}">
        <p14:creationId xmlns:p14="http://schemas.microsoft.com/office/powerpoint/2010/main" val="421375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846" eaLnBrk="0" hangingPunct="0">
              <a:defRPr>
                <a:solidFill>
                  <a:schemeClr val="tx1"/>
                </a:solidFill>
                <a:latin typeface="Arial" charset="0"/>
              </a:defRPr>
            </a:lvl1pPr>
            <a:lvl2pPr marL="724599" indent="-278692" defTabSz="908846" eaLnBrk="0" hangingPunct="0">
              <a:defRPr>
                <a:solidFill>
                  <a:schemeClr val="tx1"/>
                </a:solidFill>
                <a:latin typeface="Arial" charset="0"/>
              </a:defRPr>
            </a:lvl2pPr>
            <a:lvl3pPr marL="1114768" indent="-222954" defTabSz="908846" eaLnBrk="0" hangingPunct="0">
              <a:defRPr>
                <a:solidFill>
                  <a:schemeClr val="tx1"/>
                </a:solidFill>
                <a:latin typeface="Arial" charset="0"/>
              </a:defRPr>
            </a:lvl3pPr>
            <a:lvl4pPr marL="1560675" indent="-222954" defTabSz="908846" eaLnBrk="0" hangingPunct="0">
              <a:defRPr>
                <a:solidFill>
                  <a:schemeClr val="tx1"/>
                </a:solidFill>
                <a:latin typeface="Arial" charset="0"/>
              </a:defRPr>
            </a:lvl4pPr>
            <a:lvl5pPr marL="2006582" indent="-222954" defTabSz="908846" eaLnBrk="0" hangingPunct="0">
              <a:defRPr>
                <a:solidFill>
                  <a:schemeClr val="tx1"/>
                </a:solidFill>
                <a:latin typeface="Arial" charset="0"/>
              </a:defRPr>
            </a:lvl5pPr>
            <a:lvl6pPr marL="2452489" indent="-222954" defTabSz="908846" eaLnBrk="0" fontAlgn="base" hangingPunct="0">
              <a:spcBef>
                <a:spcPct val="0"/>
              </a:spcBef>
              <a:spcAft>
                <a:spcPct val="0"/>
              </a:spcAft>
              <a:defRPr>
                <a:solidFill>
                  <a:schemeClr val="tx1"/>
                </a:solidFill>
                <a:latin typeface="Arial" charset="0"/>
              </a:defRPr>
            </a:lvl6pPr>
            <a:lvl7pPr marL="2898397" indent="-222954" defTabSz="908846" eaLnBrk="0" fontAlgn="base" hangingPunct="0">
              <a:spcBef>
                <a:spcPct val="0"/>
              </a:spcBef>
              <a:spcAft>
                <a:spcPct val="0"/>
              </a:spcAft>
              <a:defRPr>
                <a:solidFill>
                  <a:schemeClr val="tx1"/>
                </a:solidFill>
                <a:latin typeface="Arial" charset="0"/>
              </a:defRPr>
            </a:lvl7pPr>
            <a:lvl8pPr marL="3344304" indent="-222954" defTabSz="908846" eaLnBrk="0" fontAlgn="base" hangingPunct="0">
              <a:spcBef>
                <a:spcPct val="0"/>
              </a:spcBef>
              <a:spcAft>
                <a:spcPct val="0"/>
              </a:spcAft>
              <a:defRPr>
                <a:solidFill>
                  <a:schemeClr val="tx1"/>
                </a:solidFill>
                <a:latin typeface="Arial" charset="0"/>
              </a:defRPr>
            </a:lvl8pPr>
            <a:lvl9pPr marL="3790211" indent="-222954" defTabSz="908846" eaLnBrk="0" fontAlgn="base" hangingPunct="0">
              <a:spcBef>
                <a:spcPct val="0"/>
              </a:spcBef>
              <a:spcAft>
                <a:spcPct val="0"/>
              </a:spcAft>
              <a:defRPr>
                <a:solidFill>
                  <a:schemeClr val="tx1"/>
                </a:solidFill>
                <a:latin typeface="Arial" charset="0"/>
              </a:defRPr>
            </a:lvl9pPr>
          </a:lstStyle>
          <a:p>
            <a:pPr eaLnBrk="1" hangingPunct="1"/>
            <a:fld id="{C9996F22-2AE5-4702-A2AB-FB5353EE7521}" type="slidenum">
              <a:rPr lang="en-US" altLang="en-US" smtClean="0"/>
              <a:pPr eaLnBrk="1" hangingPunct="1"/>
              <a:t>9</a:t>
            </a:fld>
            <a:endParaRPr lang="en-US" altLang="en-US"/>
          </a:p>
        </p:txBody>
      </p:sp>
    </p:spTree>
    <p:extLst>
      <p:ext uri="{BB962C8B-B14F-4D97-AF65-F5344CB8AC3E}">
        <p14:creationId xmlns:p14="http://schemas.microsoft.com/office/powerpoint/2010/main" val="277907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6325" y="1568450"/>
            <a:ext cx="7467600" cy="1470025"/>
          </a:xfrm>
        </p:spPr>
        <p:txBody>
          <a:bodyPr/>
          <a:lstStyle/>
          <a:p>
            <a:r>
              <a:rPr lang="en-US" dirty="0"/>
              <a:t>Click to edit Master title style</a:t>
            </a:r>
          </a:p>
        </p:txBody>
      </p:sp>
      <p:sp>
        <p:nvSpPr>
          <p:cNvPr id="3" name="Subtitle 2"/>
          <p:cNvSpPr>
            <a:spLocks noGrp="1"/>
          </p:cNvSpPr>
          <p:nvPr>
            <p:ph type="subTitle" idx="1"/>
          </p:nvPr>
        </p:nvSpPr>
        <p:spPr>
          <a:xfrm>
            <a:off x="1685925" y="3324225"/>
            <a:ext cx="6172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130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3738" y="467677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63738" y="48895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63738" y="524351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481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6668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5181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90600" y="533401"/>
            <a:ext cx="54864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36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120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806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999" y="4225925"/>
            <a:ext cx="73517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42999" y="2725738"/>
            <a:ext cx="7351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9210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53000" y="1600201"/>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382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38100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14400" y="2174875"/>
            <a:ext cx="3810000"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53000" y="1535113"/>
            <a:ext cx="3733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53000" y="2174875"/>
            <a:ext cx="3733800"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50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953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1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2474913" cy="9017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33399"/>
            <a:ext cx="5111750" cy="5181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90600" y="1435101"/>
            <a:ext cx="24749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9638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33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solidFill>
                  <a:prstClr val="black">
                    <a:tint val="75000"/>
                  </a:prstClr>
                </a:solidFill>
              </a:rPr>
              <a:t>PTC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C33A7C-A17A-4F67-ABAB-37355989D3F1}"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7"/>
          <p:cNvSpPr/>
          <p:nvPr userDrawn="1"/>
        </p:nvSpPr>
        <p:spPr>
          <a:xfrm rot="16200000">
            <a:off x="-3009900" y="3009900"/>
            <a:ext cx="6858000" cy="838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32" name="Picture 9" descr="PreparedForLifeReverseTEXT.jpg"/>
          <p:cNvPicPr>
            <a:picLocks noChangeAspect="1"/>
          </p:cNvPicPr>
          <p:nvPr userDrawn="1"/>
        </p:nvPicPr>
        <p:blipFill>
          <a:blip r:embed="rId14">
            <a:clrChange>
              <a:clrFrom>
                <a:srgbClr val="221F1F"/>
              </a:clrFrom>
              <a:clrTo>
                <a:srgbClr val="221F1F">
                  <a:alpha val="0"/>
                </a:srgbClr>
              </a:clrTo>
            </a:clrChange>
            <a:extLst>
              <a:ext uri="{28A0092B-C50C-407E-A947-70E740481C1C}">
                <a14:useLocalDpi xmlns:a14="http://schemas.microsoft.com/office/drawing/2010/main"/>
              </a:ext>
            </a:extLst>
          </a:blip>
          <a:srcRect/>
          <a:stretch>
            <a:fillRect/>
          </a:stretch>
        </p:blipFill>
        <p:spPr bwMode="auto">
          <a:xfrm>
            <a:off x="7524750" y="6405563"/>
            <a:ext cx="14382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6" descr="StationeryFolio.jpg"/>
          <p:cNvPicPr>
            <a:picLocks noChangeAspect="1"/>
          </p:cNvPicPr>
          <p:nvPr userDrawn="1"/>
        </p:nvPicPr>
        <p:blipFill>
          <a:blip r:embed="rId15"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9525" y="5721350"/>
            <a:ext cx="9153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Prepared_For_Life_Rev.gif"/>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7162800" y="6496050"/>
            <a:ext cx="1800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descr="AnnivGrStandard_Rev.gif"/>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61913" y="971550"/>
            <a:ext cx="661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343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 Id="rId5" Type="http://schemas.openxmlformats.org/officeDocument/2006/relationships/image" Target="../media/image6.emf"/><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png"/><Relationship Id="rId11" Type="http://schemas.openxmlformats.org/officeDocument/2006/relationships/image" Target="../media/image12.jpe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790"/>
            <a:ext cx="8229600" cy="5562600"/>
          </a:xfrm>
          <a:prstGeom prst="rect">
            <a:avLst/>
          </a:prstGeom>
        </p:spPr>
      </p:pic>
      <p:sp>
        <p:nvSpPr>
          <p:cNvPr id="3074" name="Rectangle 4"/>
          <p:cNvSpPr>
            <a:spLocks noGrp="1" noChangeArrowheads="1"/>
          </p:cNvSpPr>
          <p:nvPr>
            <p:ph type="ctrTitle"/>
          </p:nvPr>
        </p:nvSpPr>
        <p:spPr>
          <a:xfrm>
            <a:off x="762000" y="1136997"/>
            <a:ext cx="8382000" cy="1072804"/>
          </a:xfrm>
        </p:spPr>
        <p:txBody>
          <a:bodyPr/>
          <a:lstStyle/>
          <a:p>
            <a:pPr eaLnBrk="1" hangingPunct="1"/>
            <a:r>
              <a:rPr lang="en-US" altLang="en-US" sz="3200" b="1" dirty="0">
                <a:solidFill>
                  <a:srgbClr val="FF0000"/>
                </a:solidFill>
              </a:rPr>
              <a:t>GENERATIONAL DIVERSITY</a:t>
            </a:r>
          </a:p>
        </p:txBody>
      </p:sp>
    </p:spTree>
    <p:extLst>
      <p:ext uri="{BB962C8B-B14F-4D97-AF65-F5344CB8AC3E}">
        <p14:creationId xmlns:p14="http://schemas.microsoft.com/office/powerpoint/2010/main" val="30664668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28600"/>
            <a:ext cx="7772400" cy="914400"/>
          </a:xfrm>
        </p:spPr>
        <p:txBody>
          <a:bodyPr/>
          <a:lstStyle/>
          <a:p>
            <a:r>
              <a:rPr lang="en-US" altLang="en-US" dirty="0">
                <a:solidFill>
                  <a:srgbClr val="FF0000"/>
                </a:solidFill>
              </a:rPr>
              <a:t>Bridging the Generation Gaps</a:t>
            </a:r>
          </a:p>
        </p:txBody>
      </p:sp>
      <p:sp>
        <p:nvSpPr>
          <p:cNvPr id="31747" name="Content Placeholder 2"/>
          <p:cNvSpPr>
            <a:spLocks noGrp="1"/>
          </p:cNvSpPr>
          <p:nvPr>
            <p:ph idx="1"/>
          </p:nvPr>
        </p:nvSpPr>
        <p:spPr>
          <a:xfrm>
            <a:off x="914400" y="1143000"/>
            <a:ext cx="7772400" cy="4114800"/>
          </a:xfrm>
        </p:spPr>
        <p:txBody>
          <a:bodyPr/>
          <a:lstStyle/>
          <a:p>
            <a:pPr marL="0" indent="0">
              <a:buNone/>
            </a:pPr>
            <a:r>
              <a:rPr lang="en-US" altLang="en-US" dirty="0"/>
              <a:t>For you</a:t>
            </a:r>
          </a:p>
          <a:p>
            <a:pPr lvl="1"/>
            <a:r>
              <a:rPr lang="en-US" altLang="en-US" dirty="0"/>
              <a:t>Appreciate differences of the alumni you </a:t>
            </a:r>
            <a:r>
              <a:rPr lang="en-US" altLang="en-US" dirty="0" smtClean="0"/>
              <a:t>engage</a:t>
            </a:r>
            <a:endParaRPr lang="en-US" altLang="en-US" dirty="0"/>
          </a:p>
          <a:p>
            <a:pPr lvl="1"/>
            <a:r>
              <a:rPr lang="en-US" altLang="en-US" dirty="0"/>
              <a:t>Acknowledge your interdependency and remember common </a:t>
            </a:r>
            <a:r>
              <a:rPr lang="en-US" altLang="en-US" dirty="0" smtClean="0"/>
              <a:t>values</a:t>
            </a:r>
          </a:p>
          <a:p>
            <a:pPr lvl="1"/>
            <a:r>
              <a:rPr lang="en-US" altLang="en-US" dirty="0" smtClean="0"/>
              <a:t>Not one style works for all, include multiple types of communications to the alumni</a:t>
            </a:r>
            <a:endParaRPr lang="en-US" altLang="en-US" dirty="0"/>
          </a:p>
          <a:p>
            <a:pPr lvl="1"/>
            <a:r>
              <a:rPr lang="en-US" altLang="en-US" dirty="0"/>
              <a:t>Leverage what </a:t>
            </a:r>
            <a:r>
              <a:rPr lang="en-US" altLang="en-US" dirty="0" smtClean="0"/>
              <a:t>motivates</a:t>
            </a:r>
          </a:p>
          <a:p>
            <a:pPr lvl="1"/>
            <a:r>
              <a:rPr lang="en-US" altLang="en-US" dirty="0" smtClean="0"/>
              <a:t>Embrace the diversity and thrive</a:t>
            </a:r>
            <a:endParaRPr lang="en-US" altLang="en-US" dirty="0"/>
          </a:p>
          <a:p>
            <a:pPr>
              <a:buFont typeface="Wingdings" pitchFamily="2" charset="2"/>
              <a:buNone/>
            </a:pPr>
            <a:endParaRPr lang="en-US" altLang="en-US" dirty="0"/>
          </a:p>
        </p:txBody>
      </p:sp>
    </p:spTree>
    <p:extLst>
      <p:ext uri="{BB962C8B-B14F-4D97-AF65-F5344CB8AC3E}">
        <p14:creationId xmlns:p14="http://schemas.microsoft.com/office/powerpoint/2010/main" val="33935061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4400" y="228600"/>
            <a:ext cx="7772400" cy="914400"/>
          </a:xfrm>
        </p:spPr>
        <p:txBody>
          <a:bodyPr/>
          <a:lstStyle/>
          <a:p>
            <a:pPr eaLnBrk="1" hangingPunct="1"/>
            <a:r>
              <a:rPr lang="en-US" altLang="en-US" dirty="0">
                <a:solidFill>
                  <a:srgbClr val="FF0000"/>
                </a:solidFill>
              </a:rPr>
              <a:t>Objectives</a:t>
            </a:r>
          </a:p>
        </p:txBody>
      </p:sp>
      <p:sp>
        <p:nvSpPr>
          <p:cNvPr id="4099" name="Content Placeholder 2"/>
          <p:cNvSpPr>
            <a:spLocks noGrp="1"/>
          </p:cNvSpPr>
          <p:nvPr>
            <p:ph idx="1"/>
          </p:nvPr>
        </p:nvSpPr>
        <p:spPr/>
        <p:txBody>
          <a:bodyPr/>
          <a:lstStyle/>
          <a:p>
            <a:pPr eaLnBrk="1" hangingPunct="1"/>
            <a:r>
              <a:rPr lang="en-US" altLang="en-US" dirty="0"/>
              <a:t>Identify characteristics and gain a better understanding </a:t>
            </a:r>
            <a:r>
              <a:rPr lang="en-US" altLang="en-US" dirty="0" smtClean="0"/>
              <a:t>of </a:t>
            </a:r>
            <a:r>
              <a:rPr lang="en-US" altLang="en-US" dirty="0"/>
              <a:t>alumni generations</a:t>
            </a:r>
          </a:p>
          <a:p>
            <a:pPr eaLnBrk="1" hangingPunct="1"/>
            <a:r>
              <a:rPr lang="en-US" altLang="en-US" dirty="0"/>
              <a:t>Improve communications and engagement</a:t>
            </a:r>
          </a:p>
          <a:p>
            <a:pPr eaLnBrk="1" hangingPunct="1"/>
            <a:r>
              <a:rPr lang="en-US" altLang="en-US" dirty="0"/>
              <a:t>Provide tips and suggestions for overcoming generational differences</a:t>
            </a:r>
          </a:p>
        </p:txBody>
      </p:sp>
    </p:spTree>
    <p:extLst>
      <p:ext uri="{BB962C8B-B14F-4D97-AF65-F5344CB8AC3E}">
        <p14:creationId xmlns:p14="http://schemas.microsoft.com/office/powerpoint/2010/main" val="21411048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solidFill>
                  <a:srgbClr val="FF0000"/>
                </a:solidFill>
              </a:rPr>
              <a:t>What is a generation?</a:t>
            </a:r>
            <a:endParaRPr lang="en-US" dirty="0">
              <a:solidFill>
                <a:srgbClr val="FF0000"/>
              </a:solidFill>
            </a:endParaRPr>
          </a:p>
        </p:txBody>
      </p:sp>
      <p:sp>
        <p:nvSpPr>
          <p:cNvPr id="3" name="Content Placeholder 2"/>
          <p:cNvSpPr>
            <a:spLocks noGrp="1"/>
          </p:cNvSpPr>
          <p:nvPr>
            <p:ph sz="half" idx="1"/>
          </p:nvPr>
        </p:nvSpPr>
        <p:spPr>
          <a:xfrm>
            <a:off x="914400" y="1600201"/>
            <a:ext cx="7772400" cy="4114800"/>
          </a:xfrm>
        </p:spPr>
        <p:txBody>
          <a:bodyPr/>
          <a:lstStyle/>
          <a:p>
            <a:r>
              <a:rPr lang="en-US" dirty="0" smtClean="0"/>
              <a:t>A generation is a group of people born around the same time and raised around the same place</a:t>
            </a:r>
          </a:p>
          <a:p>
            <a:r>
              <a:rPr lang="en-US" dirty="0" smtClean="0"/>
              <a:t>People in this “birth cohort” exhibit similar characteristics, preferences, and values over their lifetimes</a:t>
            </a:r>
          </a:p>
          <a:p>
            <a:r>
              <a:rPr lang="en-US" dirty="0" smtClean="0"/>
              <a:t>Generations are not a box, but give powerful clues as to how to connect and influence people of differing ages</a:t>
            </a:r>
            <a:endParaRPr lang="en-US" dirty="0"/>
          </a:p>
        </p:txBody>
      </p:sp>
    </p:spTree>
    <p:extLst>
      <p:ext uri="{BB962C8B-B14F-4D97-AF65-F5344CB8AC3E}">
        <p14:creationId xmlns:p14="http://schemas.microsoft.com/office/powerpoint/2010/main" val="26026748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solidFill>
                  <a:srgbClr val="FF0000"/>
                </a:solidFill>
              </a:rPr>
              <a:t>Generational Exercise for Class</a:t>
            </a:r>
            <a:endParaRPr lang="en-US" dirty="0">
              <a:solidFill>
                <a:srgbClr val="FF0000"/>
              </a:solidFill>
            </a:endParaRPr>
          </a:p>
        </p:txBody>
      </p:sp>
      <p:sp>
        <p:nvSpPr>
          <p:cNvPr id="3" name="Content Placeholder 2"/>
          <p:cNvSpPr>
            <a:spLocks noGrp="1"/>
          </p:cNvSpPr>
          <p:nvPr>
            <p:ph sz="half" idx="1"/>
          </p:nvPr>
        </p:nvSpPr>
        <p:spPr>
          <a:xfrm>
            <a:off x="914400" y="1143000"/>
            <a:ext cx="8001000" cy="4724400"/>
          </a:xfrm>
        </p:spPr>
        <p:txBody>
          <a:bodyPr/>
          <a:lstStyle/>
          <a:p>
            <a:r>
              <a:rPr lang="en-US" sz="2600" dirty="0" smtClean="0"/>
              <a:t>Everyone (including Bill, Rick and Ryan) take a few minutes, and be ready to answer these questions...</a:t>
            </a:r>
          </a:p>
          <a:p>
            <a:pPr lvl="1"/>
            <a:r>
              <a:rPr lang="en-US" dirty="0" smtClean="0"/>
              <a:t>What’s one world event that was very significant to you?</a:t>
            </a:r>
          </a:p>
          <a:p>
            <a:pPr lvl="1"/>
            <a:r>
              <a:rPr lang="en-US" dirty="0" smtClean="0"/>
              <a:t>What key technology advance occurred when you were a young adult?</a:t>
            </a:r>
          </a:p>
          <a:p>
            <a:pPr lvl="1"/>
            <a:r>
              <a:rPr lang="en-US" dirty="0" smtClean="0"/>
              <a:t>What is your preferred way to communicate to other individuals (when not in the same room/area)?</a:t>
            </a:r>
          </a:p>
          <a:p>
            <a:pPr lvl="1"/>
            <a:r>
              <a:rPr lang="en-US" dirty="0" smtClean="0"/>
              <a:t>What excites you / motivates you most when you participate in Scouting?</a:t>
            </a:r>
          </a:p>
          <a:p>
            <a:r>
              <a:rPr lang="en-US" sz="2600" dirty="0" smtClean="0"/>
              <a:t>Poll class after a few minutes and see the (likely) contrasts in the room</a:t>
            </a:r>
            <a:r>
              <a:rPr lang="mr-IN" sz="2600" dirty="0" smtClean="0"/>
              <a:t>…</a:t>
            </a:r>
            <a:r>
              <a:rPr lang="en-US" sz="2600" dirty="0" smtClean="0"/>
              <a:t>  Potentially generational?</a:t>
            </a:r>
          </a:p>
          <a:p>
            <a:pPr lvl="1"/>
            <a:endParaRPr lang="en-US" dirty="0"/>
          </a:p>
        </p:txBody>
      </p:sp>
    </p:spTree>
    <p:extLst>
      <p:ext uri="{BB962C8B-B14F-4D97-AF65-F5344CB8AC3E}">
        <p14:creationId xmlns:p14="http://schemas.microsoft.com/office/powerpoint/2010/main" val="173903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76200"/>
            <a:ext cx="7772400" cy="914400"/>
          </a:xfrm>
        </p:spPr>
        <p:txBody>
          <a:bodyPr/>
          <a:lstStyle/>
          <a:p>
            <a:pPr eaLnBrk="1" hangingPunct="1"/>
            <a:r>
              <a:rPr lang="en-US" altLang="en-US" dirty="0" smtClean="0">
                <a:solidFill>
                  <a:srgbClr val="FF0000"/>
                </a:solidFill>
              </a:rPr>
              <a:t>Generation Characteristics</a:t>
            </a:r>
            <a:endParaRPr lang="en-US" altLang="en-US" dirty="0">
              <a:solidFill>
                <a:srgbClr val="FF0000"/>
              </a:solidFill>
            </a:endParaRPr>
          </a:p>
        </p:txBody>
      </p:sp>
      <p:sp>
        <p:nvSpPr>
          <p:cNvPr id="5" name="Rectangle 4"/>
          <p:cNvSpPr/>
          <p:nvPr/>
        </p:nvSpPr>
        <p:spPr>
          <a:xfrm>
            <a:off x="0" y="533400"/>
            <a:ext cx="832104" cy="5029200"/>
          </a:xfrm>
          <a:prstGeom prst="rect">
            <a:avLst/>
          </a:prstGeom>
          <a:solidFill>
            <a:srgbClr val="C10004"/>
          </a:solidFill>
          <a:ln>
            <a:solidFill>
              <a:srgbClr val="C1000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15562834"/>
              </p:ext>
            </p:extLst>
          </p:nvPr>
        </p:nvGraphicFramePr>
        <p:xfrm>
          <a:off x="-30268" y="914400"/>
          <a:ext cx="9107699" cy="3581400"/>
        </p:xfrm>
        <a:graphic>
          <a:graphicData uri="http://schemas.openxmlformats.org/presentationml/2006/ole">
            <mc:AlternateContent xmlns:mc="http://schemas.openxmlformats.org/markup-compatibility/2006">
              <mc:Choice xmlns:v="urn:schemas-microsoft-com:vml" Requires="v">
                <p:oleObj spid="_x0000_s2075" name="Worksheet" r:id="rId4" imgW="8851900" imgH="3479800" progId="Excel.Sheet.8">
                  <p:embed/>
                </p:oleObj>
              </mc:Choice>
              <mc:Fallback>
                <p:oleObj name="Worksheet" r:id="rId4" imgW="8851900" imgH="3479800" progId="Excel.Sheet.8">
                  <p:embed/>
                  <p:pic>
                    <p:nvPicPr>
                      <p:cNvPr id="0" name=""/>
                      <p:cNvPicPr/>
                      <p:nvPr/>
                    </p:nvPicPr>
                    <p:blipFill>
                      <a:blip r:embed="rId5"/>
                      <a:stretch>
                        <a:fillRect/>
                      </a:stretch>
                    </p:blipFill>
                    <p:spPr>
                      <a:xfrm>
                        <a:off x="-30268" y="914400"/>
                        <a:ext cx="9107699" cy="3581400"/>
                      </a:xfrm>
                      <a:prstGeom prst="rect">
                        <a:avLst/>
                      </a:prstGeom>
                    </p:spPr>
                  </p:pic>
                </p:oleObj>
              </mc:Fallback>
            </mc:AlternateContent>
          </a:graphicData>
        </a:graphic>
      </p:graphicFrame>
      <p:pic>
        <p:nvPicPr>
          <p:cNvPr id="6" name="Picture 5" descr="Screen Shot 2019-06-05 at 5.48.38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200" y="4572000"/>
            <a:ext cx="762000" cy="653143"/>
          </a:xfrm>
          <a:prstGeom prst="rect">
            <a:avLst/>
          </a:prstGeom>
        </p:spPr>
      </p:pic>
      <p:pic>
        <p:nvPicPr>
          <p:cNvPr id="8" name="Picture 7" descr="Screen Shot 2019-06-05 at 6.01.44 PM.png"/>
          <p:cNvPicPr>
            <a:picLocks noChangeAspect="1"/>
          </p:cNvPicPr>
          <p:nvPr/>
        </p:nvPicPr>
        <p:blipFill rotWithShape="1">
          <a:blip r:embed="rId7" cstate="screen">
            <a:extLst>
              <a:ext uri="{28A0092B-C50C-407E-A947-70E740481C1C}">
                <a14:useLocalDpi xmlns:a14="http://schemas.microsoft.com/office/drawing/2010/main"/>
              </a:ext>
            </a:extLst>
          </a:blip>
          <a:srcRect t="2629"/>
          <a:stretch/>
        </p:blipFill>
        <p:spPr>
          <a:xfrm>
            <a:off x="7696200" y="4547418"/>
            <a:ext cx="1295400" cy="1911483"/>
          </a:xfrm>
          <a:prstGeom prst="rect">
            <a:avLst/>
          </a:prstGeom>
        </p:spPr>
      </p:pic>
      <p:pic>
        <p:nvPicPr>
          <p:cNvPr id="13" name="Picture 5" descr="girl baby"/>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44092" y="4648200"/>
            <a:ext cx="16916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4988-31-20[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14800" y="4648200"/>
            <a:ext cx="158719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old men"/>
          <p:cNvPicPr>
            <a:picLocks noChangeAspect="1" noChangeArrowheads="1"/>
          </p:cNvPicPr>
          <p:nvPr/>
        </p:nvPicPr>
        <p:blipFill rotWithShape="1">
          <a:blip r:embed="rId10">
            <a:extLst>
              <a:ext uri="{28A0092B-C50C-407E-A947-70E740481C1C}">
                <a14:useLocalDpi xmlns:a14="http://schemas.microsoft.com/office/drawing/2010/main" val="0"/>
              </a:ext>
            </a:extLst>
          </a:blip>
          <a:srcRect l="18490" t="10227" r="40104" b="15438"/>
          <a:stretch/>
        </p:blipFill>
        <p:spPr bwMode="auto">
          <a:xfrm>
            <a:off x="990600" y="4495799"/>
            <a:ext cx="1306287" cy="155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parent"/>
          <p:cNvPicPr>
            <a:picLocks noChangeAspect="1" noChangeArrowheads="1"/>
          </p:cNvPicPr>
          <p:nvPr/>
        </p:nvPicPr>
        <p:blipFill rotWithShape="1">
          <a:blip r:embed="rId11">
            <a:extLst>
              <a:ext uri="{28A0092B-C50C-407E-A947-70E740481C1C}">
                <a14:useLocalDpi xmlns:a14="http://schemas.microsoft.com/office/drawing/2010/main" val="0"/>
              </a:ext>
            </a:extLst>
          </a:blip>
          <a:srcRect l="1762" r="3933"/>
          <a:stretch/>
        </p:blipFill>
        <p:spPr bwMode="auto">
          <a:xfrm>
            <a:off x="2362201" y="4648201"/>
            <a:ext cx="1600199" cy="11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4734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0"/>
            <a:ext cx="7772400" cy="914400"/>
          </a:xfrm>
        </p:spPr>
        <p:txBody>
          <a:bodyPr/>
          <a:lstStyle/>
          <a:p>
            <a:pPr eaLnBrk="1" hangingPunct="1"/>
            <a:r>
              <a:rPr lang="en-US" altLang="en-US" dirty="0">
                <a:solidFill>
                  <a:srgbClr val="FF0000"/>
                </a:solidFill>
              </a:rPr>
              <a:t>On-the-Job Strengths</a:t>
            </a:r>
          </a:p>
        </p:txBody>
      </p:sp>
      <p:graphicFrame>
        <p:nvGraphicFramePr>
          <p:cNvPr id="8290" name="Group 98"/>
          <p:cNvGraphicFramePr>
            <a:graphicFrameLocks noGrp="1"/>
          </p:cNvGraphicFramePr>
          <p:nvPr>
            <p:ph idx="1"/>
            <p:extLst>
              <p:ext uri="{D42A27DB-BD31-4B8C-83A1-F6EECF244321}">
                <p14:modId xmlns:p14="http://schemas.microsoft.com/office/powerpoint/2010/main" val="1926214181"/>
              </p:ext>
            </p:extLst>
          </p:nvPr>
        </p:nvGraphicFramePr>
        <p:xfrm>
          <a:off x="914401" y="914400"/>
          <a:ext cx="8077199" cy="4679964"/>
        </p:xfrm>
        <a:graphic>
          <a:graphicData uri="http://schemas.openxmlformats.org/drawingml/2006/table">
            <a:tbl>
              <a:tblPr/>
              <a:tblGrid>
                <a:gridCol w="1708638">
                  <a:extLst>
                    <a:ext uri="{9D8B030D-6E8A-4147-A177-3AD203B41FA5}">
                      <a16:colId xmlns:a16="http://schemas.microsoft.com/office/drawing/2014/main" xmlns="" val="20000"/>
                    </a:ext>
                  </a:extLst>
                </a:gridCol>
                <a:gridCol w="1263161">
                  <a:extLst>
                    <a:ext uri="{9D8B030D-6E8A-4147-A177-3AD203B41FA5}">
                      <a16:colId xmlns:a16="http://schemas.microsoft.com/office/drawing/2014/main" xmlns="" val="20001"/>
                    </a:ext>
                  </a:extLst>
                </a:gridCol>
                <a:gridCol w="1455127">
                  <a:extLst>
                    <a:ext uri="{9D8B030D-6E8A-4147-A177-3AD203B41FA5}">
                      <a16:colId xmlns:a16="http://schemas.microsoft.com/office/drawing/2014/main" xmlns="" val="20002"/>
                    </a:ext>
                  </a:extLst>
                </a:gridCol>
                <a:gridCol w="1708638">
                  <a:extLst>
                    <a:ext uri="{9D8B030D-6E8A-4147-A177-3AD203B41FA5}">
                      <a16:colId xmlns:a16="http://schemas.microsoft.com/office/drawing/2014/main" xmlns="" val="20003"/>
                    </a:ext>
                  </a:extLst>
                </a:gridCol>
                <a:gridCol w="1941635">
                  <a:extLst>
                    <a:ext uri="{9D8B030D-6E8A-4147-A177-3AD203B41FA5}">
                      <a16:colId xmlns:a16="http://schemas.microsoft.com/office/drawing/2014/main" xmlns="" val="20004"/>
                    </a:ext>
                  </a:extLst>
                </a:gridCol>
              </a:tblGrid>
              <a:tr h="44130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000" b="0" i="0" u="none" strike="noStrike" cap="none" normalizeH="0" baseline="0" dirty="0">
                          <a:ln>
                            <a:noFill/>
                          </a:ln>
                          <a:solidFill>
                            <a:schemeClr val="tx1"/>
                          </a:solidFill>
                          <a:effectLst/>
                          <a:latin typeface="Arial" charset="0"/>
                        </a:rPr>
                        <a:t>Trads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Boomers</a:t>
                      </a:r>
                      <a:endParaRPr kumimoji="0" lang="en-US" sz="20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000" b="0" i="0" u="none" strike="noStrike" cap="none" normalizeH="0" baseline="0" dirty="0">
                          <a:ln>
                            <a:noFill/>
                          </a:ln>
                          <a:solidFill>
                            <a:schemeClr val="tx1"/>
                          </a:solidFill>
                          <a:effectLst/>
                          <a:latin typeface="Arial" charset="0"/>
                        </a:rPr>
                        <a:t>Xers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000" b="0" i="0" u="none" strike="noStrike" cap="none" normalizeH="0" baseline="0" dirty="0">
                          <a:ln>
                            <a:noFill/>
                          </a:ln>
                          <a:solidFill>
                            <a:schemeClr val="tx1"/>
                          </a:solidFill>
                          <a:effectLst/>
                          <a:latin typeface="Arial" charset="0"/>
                        </a:rPr>
                        <a:t>Millennial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3438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8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Job Strength</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Stable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Service-oriented/team players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Adaptable and techno-literate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Multitaskers and techno-savvy</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1827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Outlook</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Practical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Optimistic</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Skeptical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Hopeful</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3438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View of Authority</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Respectful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Love/hate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Unimpressed and </a:t>
                      </a:r>
                      <a:r>
                        <a:rPr kumimoji="0" lang="en-US" sz="1800" b="0" i="0" u="none" strike="noStrike" cap="none" normalizeH="0" baseline="0" dirty="0" smtClean="0">
                          <a:ln>
                            <a:noFill/>
                          </a:ln>
                          <a:solidFill>
                            <a:schemeClr val="tx1"/>
                          </a:solidFill>
                          <a:effectLst/>
                          <a:latin typeface="Arial" charset="0"/>
                        </a:rPr>
                        <a:t>un-intimidated</a:t>
                      </a:r>
                      <a:endParaRPr kumimoji="0" lang="en-US" sz="18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Polite</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9568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Leadership</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rgbClr val="FF0000"/>
                          </a:solidFill>
                          <a:effectLst/>
                          <a:latin typeface="Arial" charset="0"/>
                        </a:rPr>
                        <a:t>By hierarchy</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rgbClr val="FF0000"/>
                          </a:solidFill>
                          <a:effectLst/>
                          <a:latin typeface="Arial" charset="0"/>
                        </a:rPr>
                        <a:t>By consensus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rgbClr val="FF0000"/>
                          </a:solidFill>
                          <a:effectLst/>
                          <a:latin typeface="Arial" charset="0"/>
                        </a:rPr>
                        <a:t>By competence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rgbClr val="FF0000"/>
                          </a:solidFill>
                          <a:effectLst/>
                          <a:latin typeface="Arial" charset="0"/>
                        </a:rPr>
                        <a:t>By pulling together</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5410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Relationships</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rgbClr val="FF0000"/>
                          </a:solidFill>
                          <a:effectLst/>
                          <a:latin typeface="Arial" charset="0"/>
                        </a:rPr>
                        <a:t>Personal sacrifice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rgbClr val="FF0000"/>
                          </a:solidFill>
                          <a:effectLst/>
                          <a:latin typeface="Arial" charset="0"/>
                        </a:rPr>
                        <a:t>Personal gratification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rgbClr val="FF0000"/>
                          </a:solidFill>
                          <a:effectLst/>
                          <a:latin typeface="Arial" charset="0"/>
                        </a:rPr>
                        <a:t>Reluctant to  commit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a:ln>
                            <a:noFill/>
                          </a:ln>
                          <a:solidFill>
                            <a:srgbClr val="FF0000"/>
                          </a:solidFill>
                          <a:effectLst/>
                          <a:latin typeface="Arial" charset="0"/>
                        </a:rPr>
                        <a:t>Inclusive</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135594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228600"/>
            <a:ext cx="8001000" cy="914400"/>
          </a:xfrm>
        </p:spPr>
        <p:txBody>
          <a:bodyPr/>
          <a:lstStyle/>
          <a:p>
            <a:pPr eaLnBrk="1" hangingPunct="1"/>
            <a:r>
              <a:rPr lang="en-US" altLang="en-US" dirty="0" smtClean="0">
                <a:solidFill>
                  <a:srgbClr val="FF0000"/>
                </a:solidFill>
              </a:rPr>
              <a:t>Generational Challenges We </a:t>
            </a:r>
            <a:r>
              <a:rPr lang="en-US" altLang="en-US" dirty="0">
                <a:solidFill>
                  <a:srgbClr val="FF0000"/>
                </a:solidFill>
              </a:rPr>
              <a:t>Face</a:t>
            </a:r>
          </a:p>
        </p:txBody>
      </p:sp>
      <p:sp>
        <p:nvSpPr>
          <p:cNvPr id="20483" name="Content Placeholder 2"/>
          <p:cNvSpPr>
            <a:spLocks noGrp="1"/>
          </p:cNvSpPr>
          <p:nvPr>
            <p:ph idx="1"/>
          </p:nvPr>
        </p:nvSpPr>
        <p:spPr>
          <a:xfrm>
            <a:off x="1219200" y="1447800"/>
            <a:ext cx="7467600" cy="4572000"/>
          </a:xfrm>
        </p:spPr>
        <p:txBody>
          <a:bodyPr/>
          <a:lstStyle/>
          <a:p>
            <a:pPr eaLnBrk="1" hangingPunct="1"/>
            <a:r>
              <a:rPr lang="en-US" altLang="en-US" sz="3000" dirty="0"/>
              <a:t>Poor communication</a:t>
            </a:r>
          </a:p>
          <a:p>
            <a:pPr eaLnBrk="1" hangingPunct="1"/>
            <a:r>
              <a:rPr lang="en-US" altLang="en-US" sz="3000" dirty="0"/>
              <a:t>Decreased productivity, quality and innovation</a:t>
            </a:r>
          </a:p>
          <a:p>
            <a:pPr eaLnBrk="1" hangingPunct="1"/>
            <a:r>
              <a:rPr lang="en-US" altLang="en-US" sz="3000" dirty="0"/>
              <a:t>Misunderstood attitudes, relationships, and working environments</a:t>
            </a:r>
          </a:p>
          <a:p>
            <a:pPr eaLnBrk="1" hangingPunct="1"/>
            <a:r>
              <a:rPr lang="en-US" altLang="en-US" sz="3000" dirty="0"/>
              <a:t>Less-engaged volunteers and coworkers</a:t>
            </a:r>
          </a:p>
          <a:p>
            <a:pPr eaLnBrk="1" hangingPunct="1"/>
            <a:r>
              <a:rPr lang="en-US" altLang="en-US" sz="3000" dirty="0"/>
              <a:t>Lack of motivation, initiative, and teamwork</a:t>
            </a:r>
          </a:p>
        </p:txBody>
      </p:sp>
    </p:spTree>
    <p:extLst>
      <p:ext uri="{BB962C8B-B14F-4D97-AF65-F5344CB8AC3E}">
        <p14:creationId xmlns:p14="http://schemas.microsoft.com/office/powerpoint/2010/main" val="15158402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228600"/>
            <a:ext cx="7772400" cy="914400"/>
          </a:xfrm>
        </p:spPr>
        <p:txBody>
          <a:bodyPr/>
          <a:lstStyle/>
          <a:p>
            <a:r>
              <a:rPr lang="en-US" altLang="en-US" dirty="0">
                <a:solidFill>
                  <a:srgbClr val="FF0000"/>
                </a:solidFill>
              </a:rPr>
              <a:t>Bridging the Generation Gaps</a:t>
            </a:r>
          </a:p>
        </p:txBody>
      </p:sp>
      <p:sp>
        <p:nvSpPr>
          <p:cNvPr id="32771" name="Content Placeholder 2"/>
          <p:cNvSpPr>
            <a:spLocks noGrp="1"/>
          </p:cNvSpPr>
          <p:nvPr>
            <p:ph idx="1"/>
          </p:nvPr>
        </p:nvSpPr>
        <p:spPr>
          <a:xfrm>
            <a:off x="1066800" y="1143000"/>
            <a:ext cx="7661275" cy="1752600"/>
          </a:xfrm>
        </p:spPr>
        <p:txBody>
          <a:bodyPr/>
          <a:lstStyle/>
          <a:p>
            <a:pPr algn="ctr">
              <a:buFont typeface="Wingdings" pitchFamily="2" charset="2"/>
              <a:buNone/>
            </a:pPr>
            <a:r>
              <a:rPr lang="en-US" altLang="en-US" sz="4400" dirty="0" smtClean="0">
                <a:solidFill>
                  <a:schemeClr val="tx2"/>
                </a:solidFill>
              </a:rPr>
              <a:t>“</a:t>
            </a:r>
            <a:r>
              <a:rPr lang="en-US" altLang="en-US" sz="4400" dirty="0">
                <a:solidFill>
                  <a:schemeClr val="tx2"/>
                </a:solidFill>
              </a:rPr>
              <a:t>We have absolutely </a:t>
            </a:r>
            <a:r>
              <a:rPr lang="en-US" altLang="en-US" sz="4400" dirty="0" smtClean="0">
                <a:solidFill>
                  <a:schemeClr val="tx2"/>
                </a:solidFill>
              </a:rPr>
              <a:t>nothing</a:t>
            </a:r>
          </a:p>
          <a:p>
            <a:pPr algn="ctr">
              <a:buFont typeface="Wingdings" pitchFamily="2" charset="2"/>
              <a:buNone/>
            </a:pPr>
            <a:r>
              <a:rPr lang="en-US" altLang="en-US" sz="4400" dirty="0" smtClean="0">
                <a:solidFill>
                  <a:schemeClr val="tx2"/>
                </a:solidFill>
              </a:rPr>
              <a:t>in </a:t>
            </a:r>
            <a:r>
              <a:rPr lang="en-US" altLang="en-US" sz="4400" dirty="0">
                <a:solidFill>
                  <a:schemeClr val="tx2"/>
                </a:solidFill>
              </a:rPr>
              <a:t>common!”  </a:t>
            </a:r>
          </a:p>
          <a:p>
            <a:pPr>
              <a:buFont typeface="Wingdings" pitchFamily="2" charset="2"/>
              <a:buNone/>
            </a:pPr>
            <a:endParaRPr lang="en-US" altLang="en-US" dirty="0"/>
          </a:p>
        </p:txBody>
      </p:sp>
      <p:sp>
        <p:nvSpPr>
          <p:cNvPr id="4" name="Content Placeholder 2"/>
          <p:cNvSpPr txBox="1">
            <a:spLocks/>
          </p:cNvSpPr>
          <p:nvPr/>
        </p:nvSpPr>
        <p:spPr bwMode="auto">
          <a:xfrm>
            <a:off x="1066800" y="4038600"/>
            <a:ext cx="7661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en-US" altLang="en-US" sz="4400" dirty="0" smtClean="0">
                <a:solidFill>
                  <a:schemeClr val="tx2"/>
                </a:solidFill>
              </a:rPr>
              <a:t>“We have so much</a:t>
            </a:r>
          </a:p>
          <a:p>
            <a:pPr algn="ctr">
              <a:buFont typeface="Wingdings" pitchFamily="2" charset="2"/>
              <a:buNone/>
            </a:pPr>
            <a:r>
              <a:rPr lang="en-US" altLang="en-US" sz="4400" dirty="0" smtClean="0">
                <a:solidFill>
                  <a:schemeClr val="tx2"/>
                </a:solidFill>
              </a:rPr>
              <a:t>in common!”  </a:t>
            </a:r>
          </a:p>
          <a:p>
            <a:pPr>
              <a:buFont typeface="Wingdings" pitchFamily="2" charset="2"/>
              <a:buNone/>
            </a:pPr>
            <a:endParaRPr lang="en-US" altLang="en-US" dirty="0"/>
          </a:p>
        </p:txBody>
      </p:sp>
      <p:cxnSp>
        <p:nvCxnSpPr>
          <p:cNvPr id="3" name="Straight Arrow Connector 2"/>
          <p:cNvCxnSpPr/>
          <p:nvPr/>
        </p:nvCxnSpPr>
        <p:spPr>
          <a:xfrm flipH="1">
            <a:off x="4876800" y="2819400"/>
            <a:ext cx="18288" cy="1219200"/>
          </a:xfrm>
          <a:prstGeom prst="straightConnector1">
            <a:avLst/>
          </a:prstGeom>
          <a:ln w="98425">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9720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228600"/>
            <a:ext cx="7772400" cy="914400"/>
          </a:xfrm>
        </p:spPr>
        <p:txBody>
          <a:bodyPr/>
          <a:lstStyle/>
          <a:p>
            <a:r>
              <a:rPr lang="en-US" altLang="en-US" dirty="0">
                <a:solidFill>
                  <a:srgbClr val="FF0000"/>
                </a:solidFill>
              </a:rPr>
              <a:t>Bridging the Generation Gaps</a:t>
            </a:r>
          </a:p>
        </p:txBody>
      </p:sp>
      <p:sp>
        <p:nvSpPr>
          <p:cNvPr id="30723" name="Content Placeholder 2"/>
          <p:cNvSpPr>
            <a:spLocks noGrp="1"/>
          </p:cNvSpPr>
          <p:nvPr>
            <p:ph idx="1"/>
          </p:nvPr>
        </p:nvSpPr>
        <p:spPr>
          <a:xfrm>
            <a:off x="914400" y="1219200"/>
            <a:ext cx="7772400" cy="4495800"/>
          </a:xfrm>
        </p:spPr>
        <p:txBody>
          <a:bodyPr/>
          <a:lstStyle/>
          <a:p>
            <a:pPr marL="0" indent="0">
              <a:buNone/>
            </a:pPr>
            <a:r>
              <a:rPr lang="en-US" altLang="en-US" b="1" dirty="0">
                <a:solidFill>
                  <a:srgbClr val="0070C0"/>
                </a:solidFill>
              </a:rPr>
              <a:t>What characteristics do you need to have to engage Scouting alumni?</a:t>
            </a:r>
          </a:p>
          <a:p>
            <a:pPr lvl="2"/>
            <a:r>
              <a:rPr lang="en-US" altLang="en-US" sz="3200" dirty="0"/>
              <a:t>Knowledge</a:t>
            </a:r>
          </a:p>
          <a:p>
            <a:pPr lvl="2"/>
            <a:r>
              <a:rPr lang="en-US" altLang="en-US" sz="3200" dirty="0"/>
              <a:t>Skills</a:t>
            </a:r>
          </a:p>
          <a:p>
            <a:pPr lvl="2"/>
            <a:r>
              <a:rPr lang="en-US" altLang="en-US" sz="3200" dirty="0"/>
              <a:t>Experiences</a:t>
            </a:r>
          </a:p>
          <a:p>
            <a:pPr lvl="2"/>
            <a:r>
              <a:rPr lang="en-US" altLang="en-US" sz="3200" dirty="0"/>
              <a:t>Attitudes</a:t>
            </a:r>
          </a:p>
          <a:p>
            <a:pPr lvl="2"/>
            <a:r>
              <a:rPr lang="en-US" altLang="en-US" sz="3200" dirty="0"/>
              <a:t>Empathy/Sympathy</a:t>
            </a:r>
          </a:p>
        </p:txBody>
      </p:sp>
      <p:pic>
        <p:nvPicPr>
          <p:cNvPr id="30724" name="Picture 2" descr="C:\Documents and Settings\pwellen\Local Settings\Temporary Internet Files\Content.IE5\D0WF9P85\MCj02346250000[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72200" y="2438400"/>
            <a:ext cx="2514600" cy="28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558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5302</TotalTime>
  <Words>769</Words>
  <Application>Microsoft Macintosh PowerPoint</Application>
  <PresentationFormat>On-screen Show (4:3)</PresentationFormat>
  <Paragraphs>92</Paragraphs>
  <Slides>10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1_Office Theme</vt:lpstr>
      <vt:lpstr>Worksheet</vt:lpstr>
      <vt:lpstr>GENERATIONAL DIVERSITY</vt:lpstr>
      <vt:lpstr>Objectives</vt:lpstr>
      <vt:lpstr>What is a generation?</vt:lpstr>
      <vt:lpstr>Generational Exercise for Class</vt:lpstr>
      <vt:lpstr>Generation Characteristics</vt:lpstr>
      <vt:lpstr>On-the-Job Strengths</vt:lpstr>
      <vt:lpstr>Generational Challenges We Face</vt:lpstr>
      <vt:lpstr>Bridging the Generation Gaps</vt:lpstr>
      <vt:lpstr>Bridging the Generation Gaps</vt:lpstr>
      <vt:lpstr>Bridging the Generation Gaps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dc:creator>
  <cp:lastModifiedBy>William Jennings</cp:lastModifiedBy>
  <cp:revision>94</cp:revision>
  <dcterms:created xsi:type="dcterms:W3CDTF">2014-08-04T19:13:58Z</dcterms:created>
  <dcterms:modified xsi:type="dcterms:W3CDTF">2019-06-06T21:10:41Z</dcterms:modified>
</cp:coreProperties>
</file>