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66" r:id="rId2"/>
    <p:sldId id="288" r:id="rId3"/>
    <p:sldId id="271" r:id="rId4"/>
    <p:sldId id="281" r:id="rId5"/>
    <p:sldId id="265" r:id="rId6"/>
    <p:sldId id="274" r:id="rId7"/>
    <p:sldId id="272" r:id="rId8"/>
    <p:sldId id="275" r:id="rId9"/>
    <p:sldId id="289" r:id="rId10"/>
    <p:sldId id="290" r:id="rId11"/>
    <p:sldId id="279" r:id="rId12"/>
    <p:sldId id="280" r:id="rId13"/>
    <p:sldId id="277" r:id="rId14"/>
    <p:sldId id="278" r:id="rId15"/>
    <p:sldId id="282" r:id="rId16"/>
    <p:sldId id="283" r:id="rId17"/>
    <p:sldId id="284" r:id="rId18"/>
    <p:sldId id="285" r:id="rId19"/>
    <p:sldId id="286" r:id="rId20"/>
    <p:sldId id="28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>
      <p:cViewPr varScale="1">
        <p:scale>
          <a:sx n="102" d="100"/>
          <a:sy n="102" d="100"/>
        </p:scale>
        <p:origin x="-840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EF11A-CFE6-40A1-B986-F113993083F5}" type="datetimeFigureOut">
              <a:rPr lang="en-US" smtClean="0"/>
              <a:t>6/6/19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DD12B-0A9C-4B81-BC9C-FA7219BB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260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DD12B-0A9C-4B81-BC9C-FA7219BBB66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79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6325" y="1568450"/>
            <a:ext cx="74676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5925" y="3324225"/>
            <a:ext cx="6172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21300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738" y="4676775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63738" y="488950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63738" y="5243513"/>
            <a:ext cx="5486400" cy="423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81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6668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1"/>
            <a:ext cx="2057400" cy="51816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533401"/>
            <a:ext cx="54864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536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41201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806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99" y="4225925"/>
            <a:ext cx="7351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999" y="2725738"/>
            <a:ext cx="7351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2107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1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201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3822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535113"/>
            <a:ext cx="38100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174875"/>
            <a:ext cx="3810000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3000" y="1535113"/>
            <a:ext cx="37338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174875"/>
            <a:ext cx="3733800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5063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6953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815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2474913" cy="901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399"/>
            <a:ext cx="5111750" cy="51816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1435101"/>
            <a:ext cx="2474913" cy="4279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9638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jpeg"/><Relationship Id="rId16" Type="http://schemas.openxmlformats.org/officeDocument/2006/relationships/image" Target="../media/image3.png"/><Relationship Id="rId17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5334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600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PTC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C33A7C-A17A-4F67-ABAB-37355989D3F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 rot="16200000">
            <a:off x="-3009900" y="3009900"/>
            <a:ext cx="6858000" cy="838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032" name="Picture 9" descr="PreparedForLifeReverseTEXT.jpg"/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221F1F"/>
              </a:clrFrom>
              <a:clrTo>
                <a:srgbClr val="221F1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6405563"/>
            <a:ext cx="143827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6" descr="StationeryFolio.jpg"/>
          <p:cNvPicPr>
            <a:picLocks noChangeAspect="1"/>
          </p:cNvPicPr>
          <p:nvPr userDrawn="1"/>
        </p:nvPicPr>
        <p:blipFill>
          <a:blip r:embed="rId15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6"/>
          <a:stretch>
            <a:fillRect/>
          </a:stretch>
        </p:blipFill>
        <p:spPr bwMode="auto">
          <a:xfrm>
            <a:off x="-9525" y="5721350"/>
            <a:ext cx="9153525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1" descr="Prepared_For_Life_Rev.gif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496050"/>
            <a:ext cx="18002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3" descr="AnnivGrStandard_Rev.gif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971550"/>
            <a:ext cx="661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434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zoom.us/j/446619646" TargetMode="External"/><Relationship Id="rId3" Type="http://schemas.openxmlformats.org/officeDocument/2006/relationships/hyperlink" Target="https://zoom.us/u/adPaUkPdZK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Scouting Alumni </a:t>
            </a:r>
            <a:br>
              <a:rPr lang="en-US" dirty="0" smtClean="0"/>
            </a:br>
            <a:r>
              <a:rPr lang="en-US" dirty="0" smtClean="0"/>
              <a:t>Success Stories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Philmont</a:t>
            </a:r>
            <a:r>
              <a:rPr lang="en-US" dirty="0" smtClean="0"/>
              <a:t> Training Center</a:t>
            </a:r>
          </a:p>
          <a:p>
            <a:r>
              <a:rPr lang="en-US" dirty="0" smtClean="0"/>
              <a:t>3 pm Mountain Time </a:t>
            </a:r>
          </a:p>
          <a:p>
            <a:r>
              <a:rPr lang="en-US" dirty="0" smtClean="0"/>
              <a:t>on June 20</a:t>
            </a:r>
            <a:r>
              <a:rPr lang="en-US" baseline="30000" dirty="0" smtClean="0"/>
              <a:t>th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944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6400800" cy="4724400"/>
          </a:xfrm>
        </p:spPr>
        <p:txBody>
          <a:bodyPr/>
          <a:lstStyle/>
          <a:p>
            <a:pPr marL="914400" lvl="1" indent="-457200" algn="l">
              <a:buFont typeface="Arial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Founded NESA Committee and converted into an alumni outreach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Increased Committee from 8 to 25 Eagles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Host 12 events a year: annual yacht cruise, shooting sports, camp visit, evening socials, 500 guest Eagle Dinner,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Engaged 150 Eagle Scouts, recruited 70 back into BSA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Developed service arm of committee to serve both camp and community projects.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Present Adams, NOESA and Alumnus of the Year Awards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NESA Committee grant recipient</a:t>
            </a:r>
          </a:p>
          <a:p>
            <a:pPr marL="914400" lvl="1" indent="-457200" algn="l">
              <a:buFont typeface="Arial"/>
              <a:buChar char="•"/>
            </a:pPr>
            <a:endParaRPr lang="en-US" sz="2200" dirty="0">
              <a:solidFill>
                <a:schemeClr val="tx1"/>
              </a:solidFill>
            </a:endParaRPr>
          </a:p>
          <a:p>
            <a:pPr marL="914400" lvl="1" indent="-457200" algn="l">
              <a:buFont typeface="Arial"/>
              <a:buChar char="•"/>
            </a:pP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914400" y="6096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>
                <a:solidFill>
                  <a:srgbClr val="0070C0"/>
                </a:solidFill>
              </a:rPr>
              <a:t>Alumni Success Stories</a:t>
            </a:r>
            <a:r>
              <a:rPr lang="en-US" dirty="0"/>
              <a:t>	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19B98509-B9CB-45FB-ADC0-12D265F433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449" y="838200"/>
            <a:ext cx="1941358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449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60960"/>
            <a:ext cx="6019800" cy="9144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70C0"/>
                </a:solidFill>
              </a:rPr>
              <a:t>Roundtable Biography</a:t>
            </a:r>
            <a:r>
              <a:rPr lang="en-US" dirty="0"/>
              <a:t>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599" y="838200"/>
            <a:ext cx="6096001" cy="4876800"/>
          </a:xfrm>
        </p:spPr>
        <p:txBody>
          <a:bodyPr/>
          <a:lstStyle/>
          <a:p>
            <a:r>
              <a:rPr lang="en-US" sz="2800" b="1" dirty="0" smtClean="0"/>
              <a:t>Denver </a:t>
            </a:r>
            <a:r>
              <a:rPr lang="en-US" sz="2800" b="1" dirty="0" err="1" smtClean="0"/>
              <a:t>Laabs</a:t>
            </a:r>
            <a:endParaRPr lang="en-US" sz="2800" b="1" dirty="0"/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 smtClean="0">
                <a:ea typeface="Calibri"/>
                <a:cs typeface="Times New Roman"/>
              </a:rPr>
              <a:t>Michigan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mr-IN" sz="1800" dirty="0" smtClean="0">
                <a:latin typeface="Calibri"/>
                <a:ea typeface="Calibri"/>
                <a:cs typeface="Times New Roman"/>
              </a:rPr>
              <a:t>…</a:t>
            </a:r>
            <a:endParaRPr lang="en-US" sz="1800" dirty="0">
              <a:latin typeface="Calibri"/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</p:txBody>
      </p:sp>
      <p:pic>
        <p:nvPicPr>
          <p:cNvPr id="7" name="Picture 6" descr="Philmont-PT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304800"/>
            <a:ext cx="1904733" cy="2514600"/>
          </a:xfrm>
          <a:prstGeom prst="roundRect">
            <a:avLst>
              <a:gd name="adj" fmla="val 499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6903995" y="2895600"/>
            <a:ext cx="168755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Replace with</a:t>
            </a:r>
          </a:p>
          <a:p>
            <a:pPr algn="ctr"/>
            <a:r>
              <a:rPr lang="en-US" dirty="0" smtClean="0"/>
              <a:t>Denver’s photo:</a:t>
            </a:r>
          </a:p>
          <a:p>
            <a:pPr algn="ctr"/>
            <a:r>
              <a:rPr lang="en-US" dirty="0"/>
              <a:t>p</a:t>
            </a:r>
            <a:r>
              <a:rPr lang="en-US" dirty="0" smtClean="0"/>
              <a:t>referred older</a:t>
            </a:r>
          </a:p>
          <a:p>
            <a:pPr algn="ctr"/>
            <a:r>
              <a:rPr lang="en-US" dirty="0"/>
              <a:t>o</a:t>
            </a:r>
            <a:r>
              <a:rPr lang="en-US" dirty="0" smtClean="0"/>
              <a:t>ne from</a:t>
            </a:r>
          </a:p>
          <a:p>
            <a:pPr algn="ctr"/>
            <a:r>
              <a:rPr lang="en-US" dirty="0"/>
              <a:t>t</a:t>
            </a:r>
            <a:r>
              <a:rPr lang="en-US" dirty="0" smtClean="0"/>
              <a:t>eenage days,</a:t>
            </a:r>
          </a:p>
          <a:p>
            <a:pPr algn="ctr"/>
            <a:r>
              <a:rPr lang="en-US" dirty="0"/>
              <a:t>a</a:t>
            </a:r>
            <a:r>
              <a:rPr lang="en-US" dirty="0" smtClean="0"/>
              <a:t>nd related to</a:t>
            </a:r>
          </a:p>
          <a:p>
            <a:pPr algn="ctr"/>
            <a:r>
              <a:rPr lang="en-US" dirty="0" smtClean="0"/>
              <a:t>Scouting ideally</a:t>
            </a:r>
          </a:p>
        </p:txBody>
      </p:sp>
    </p:spTree>
    <p:extLst>
      <p:ext uri="{BB962C8B-B14F-4D97-AF65-F5344CB8AC3E}">
        <p14:creationId xmlns:p14="http://schemas.microsoft.com/office/powerpoint/2010/main" val="2010427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4114800" cy="4724400"/>
          </a:xfrm>
        </p:spPr>
        <p:txBody>
          <a:bodyPr/>
          <a:lstStyle/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Examples from Denver</a:t>
            </a: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914400" y="6096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0070C0"/>
                </a:solidFill>
              </a:rPr>
              <a:t>Alumni Success Stories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975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60960"/>
            <a:ext cx="6019800" cy="9144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70C0"/>
                </a:solidFill>
              </a:rPr>
              <a:t>Roundtable Biography</a:t>
            </a:r>
            <a:r>
              <a:rPr lang="en-US" dirty="0"/>
              <a:t>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599" y="838200"/>
            <a:ext cx="6096001" cy="4876800"/>
          </a:xfrm>
        </p:spPr>
        <p:txBody>
          <a:bodyPr/>
          <a:lstStyle/>
          <a:p>
            <a:r>
              <a:rPr lang="en-US" sz="2800" b="1" dirty="0" smtClean="0"/>
              <a:t>Ian Romaine</a:t>
            </a:r>
            <a:endParaRPr lang="en-US" sz="2800" b="1" dirty="0"/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 smtClean="0">
                <a:ea typeface="Calibri"/>
                <a:cs typeface="Times New Roman"/>
              </a:rPr>
              <a:t>Tennessee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mr-IN" sz="1800" dirty="0" smtClean="0">
                <a:latin typeface="Calibri"/>
                <a:ea typeface="Calibri"/>
                <a:cs typeface="Times New Roman"/>
              </a:rPr>
              <a:t>…</a:t>
            </a:r>
            <a:endParaRPr lang="en-US" sz="1800" dirty="0">
              <a:latin typeface="Calibri"/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</p:txBody>
      </p:sp>
      <p:pic>
        <p:nvPicPr>
          <p:cNvPr id="7" name="Picture 6" descr="Philmont-PT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304800"/>
            <a:ext cx="1904733" cy="2514600"/>
          </a:xfrm>
          <a:prstGeom prst="roundRect">
            <a:avLst>
              <a:gd name="adj" fmla="val 499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6912448" y="2895600"/>
            <a:ext cx="167065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Replace with</a:t>
            </a:r>
          </a:p>
          <a:p>
            <a:pPr algn="ctr"/>
            <a:r>
              <a:rPr lang="en-US" dirty="0" smtClean="0"/>
              <a:t>Ian’s photo:</a:t>
            </a:r>
          </a:p>
          <a:p>
            <a:pPr algn="ctr"/>
            <a:r>
              <a:rPr lang="en-US" dirty="0"/>
              <a:t>p</a:t>
            </a:r>
            <a:r>
              <a:rPr lang="en-US" dirty="0" smtClean="0"/>
              <a:t>referred older</a:t>
            </a:r>
          </a:p>
          <a:p>
            <a:pPr algn="ctr"/>
            <a:r>
              <a:rPr lang="en-US" dirty="0"/>
              <a:t>o</a:t>
            </a:r>
            <a:r>
              <a:rPr lang="en-US" dirty="0" smtClean="0"/>
              <a:t>ne from</a:t>
            </a:r>
          </a:p>
          <a:p>
            <a:pPr algn="ctr"/>
            <a:r>
              <a:rPr lang="en-US" dirty="0"/>
              <a:t>t</a:t>
            </a:r>
            <a:r>
              <a:rPr lang="en-US" dirty="0" smtClean="0"/>
              <a:t>eenage days,</a:t>
            </a:r>
          </a:p>
          <a:p>
            <a:pPr algn="ctr"/>
            <a:r>
              <a:rPr lang="en-US" dirty="0"/>
              <a:t>a</a:t>
            </a:r>
            <a:r>
              <a:rPr lang="en-US" dirty="0" smtClean="0"/>
              <a:t>nd related to</a:t>
            </a:r>
          </a:p>
          <a:p>
            <a:pPr algn="ctr"/>
            <a:r>
              <a:rPr lang="en-US" dirty="0" smtClean="0"/>
              <a:t>Scouting ideally</a:t>
            </a:r>
          </a:p>
        </p:txBody>
      </p:sp>
    </p:spTree>
    <p:extLst>
      <p:ext uri="{BB962C8B-B14F-4D97-AF65-F5344CB8AC3E}">
        <p14:creationId xmlns:p14="http://schemas.microsoft.com/office/powerpoint/2010/main" val="1623537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4114800" cy="4724400"/>
          </a:xfrm>
        </p:spPr>
        <p:txBody>
          <a:bodyPr/>
          <a:lstStyle/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Examples from Ian</a:t>
            </a: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914400" y="6096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0070C0"/>
                </a:solidFill>
              </a:rPr>
              <a:t>Alumni Success Stories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256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3200"/>
            <a:ext cx="7351713" cy="1362075"/>
          </a:xfrm>
        </p:spPr>
        <p:txBody>
          <a:bodyPr/>
          <a:lstStyle/>
          <a:p>
            <a:r>
              <a:rPr lang="en-US" dirty="0" smtClean="0"/>
              <a:t>Roundtable Discussion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4191000"/>
            <a:ext cx="7351713" cy="150018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826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>
          <a:xfrm>
            <a:off x="457200" y="914400"/>
            <a:ext cx="8382000" cy="4724400"/>
          </a:xfrm>
        </p:spPr>
        <p:txBody>
          <a:bodyPr/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Why do you do what you do for Scouting Alumni?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What do you do that satisfies participants and gets them to engage consistently?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How do other parts of the Council interact with the Scouting Alumni and Friends team?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How does your Alumni team communicate to it’s membership?  (what format, how often)?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What is one goal for next year for your team?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How do you develop bench strength on your Alumni team, so that others can share leadership?</a:t>
            </a:r>
          </a:p>
          <a:p>
            <a:pPr marL="914400" lvl="1" indent="-457200" algn="l">
              <a:buFont typeface="Arial"/>
              <a:buChar char="•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914400" y="6096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0070C0"/>
                </a:solidFill>
              </a:rPr>
              <a:t>Roundtable Questions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424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>
          <a:xfrm>
            <a:off x="457200" y="990600"/>
            <a:ext cx="8153400" cy="4724400"/>
          </a:xfrm>
        </p:spPr>
        <p:txBody>
          <a:bodyPr/>
          <a:lstStyle/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It’s time for some great questions from the course participants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Think about what you want to take back from this course to your Council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How can this Roundtable Session help you be effective in the coming year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Let’s use this audience to help with that discussion now</a:t>
            </a:r>
            <a:r>
              <a:rPr lang="mr-IN" dirty="0" smtClean="0">
                <a:solidFill>
                  <a:schemeClr val="tx1"/>
                </a:solidFill>
              </a:rPr>
              <a:t>…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914400" y="6096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0070C0"/>
                </a:solidFill>
              </a:rPr>
              <a:t>Course Participants Q&amp;A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506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3200"/>
            <a:ext cx="7351713" cy="1362075"/>
          </a:xfrm>
        </p:spPr>
        <p:txBody>
          <a:bodyPr/>
          <a:lstStyle/>
          <a:p>
            <a:r>
              <a:rPr lang="en-US" dirty="0" smtClean="0"/>
              <a:t>Roundtable WRAPUP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4191000"/>
            <a:ext cx="7351713" cy="150018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04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>
          <a:xfrm>
            <a:off x="457200" y="990600"/>
            <a:ext cx="8153400" cy="4724400"/>
          </a:xfrm>
        </p:spPr>
        <p:txBody>
          <a:bodyPr/>
          <a:lstStyle/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Consistent communications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Fun Events that satisfy the alumni’s needs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No one approach works: find what works for your Council by trying new things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Balance of Professional Scout Office support and strong Volunteers is key to success</a:t>
            </a: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914400" y="6096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0070C0"/>
                </a:solidFill>
              </a:rPr>
              <a:t>Roundtable Take-</a:t>
            </a:r>
            <a:r>
              <a:rPr lang="en-US" b="1" dirty="0" err="1" smtClean="0">
                <a:solidFill>
                  <a:srgbClr val="0070C0"/>
                </a:solidFill>
              </a:rPr>
              <a:t>aways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102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Zoom Conference Details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1676400"/>
            <a:ext cx="6019800" cy="3429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Topic</a:t>
            </a:r>
            <a:r>
              <a:rPr lang="en-US" dirty="0"/>
              <a:t>: </a:t>
            </a:r>
            <a:r>
              <a:rPr lang="en-US" dirty="0" err="1"/>
              <a:t>Philmont</a:t>
            </a:r>
            <a:r>
              <a:rPr lang="en-US" dirty="0"/>
              <a:t> Training Roundtable </a:t>
            </a:r>
            <a:r>
              <a:rPr lang="en-US" dirty="0" smtClean="0"/>
              <a:t>Conference</a:t>
            </a:r>
            <a:endParaRPr lang="en-US" dirty="0"/>
          </a:p>
          <a:p>
            <a:r>
              <a:rPr lang="en-US" dirty="0"/>
              <a:t>Time: Jun 20, 2019 3:00 PM Mountain Time (US and Canada)</a:t>
            </a:r>
          </a:p>
          <a:p>
            <a:r>
              <a:rPr lang="en-US" dirty="0"/>
              <a:t>Join Zoom Meeting</a:t>
            </a:r>
          </a:p>
          <a:p>
            <a:r>
              <a:rPr lang="mr-IN" u="sng" dirty="0">
                <a:hlinkClick r:id="rId2"/>
              </a:rPr>
              <a:t>https://zoom.us/j/446619646</a:t>
            </a:r>
          </a:p>
          <a:p>
            <a:r>
              <a:rPr lang="en-US" dirty="0"/>
              <a:t>One tap mobile</a:t>
            </a:r>
          </a:p>
          <a:p>
            <a:r>
              <a:rPr lang="en-US" dirty="0"/>
              <a:t>+16468769923,,446619646# US (New York)</a:t>
            </a:r>
          </a:p>
          <a:p>
            <a:r>
              <a:rPr lang="mr-IN" dirty="0"/>
              <a:t>+16699006833,,446619646# US (San Jose)</a:t>
            </a:r>
          </a:p>
          <a:p>
            <a:r>
              <a:rPr lang="en-US" dirty="0"/>
              <a:t>Dial by your location</a:t>
            </a:r>
          </a:p>
          <a:p>
            <a:r>
              <a:rPr lang="pl-PL" dirty="0"/>
              <a:t>        +1 646 876 9923 US (New York)</a:t>
            </a:r>
          </a:p>
          <a:p>
            <a:r>
              <a:rPr lang="is-IS" dirty="0"/>
              <a:t>        +1 669 900 6833 US (San Jose)</a:t>
            </a:r>
          </a:p>
          <a:p>
            <a:r>
              <a:rPr lang="en-US" dirty="0"/>
              <a:t>Meeting ID: 446 619 646</a:t>
            </a:r>
          </a:p>
          <a:p>
            <a:r>
              <a:rPr lang="en-US" dirty="0"/>
              <a:t>Find your local number: </a:t>
            </a:r>
            <a:r>
              <a:rPr lang="en-US" u="sng" dirty="0">
                <a:hlinkClick r:id="rId3"/>
              </a:rPr>
              <a:t>https://zoom.us/u/adPaUkPdZK</a:t>
            </a:r>
          </a:p>
        </p:txBody>
      </p:sp>
    </p:spTree>
    <p:extLst>
      <p:ext uri="{BB962C8B-B14F-4D97-AF65-F5344CB8AC3E}">
        <p14:creationId xmlns:p14="http://schemas.microsoft.com/office/powerpoint/2010/main" val="315622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>
          <a:xfrm>
            <a:off x="457200" y="990600"/>
            <a:ext cx="8153400" cy="4724400"/>
          </a:xfrm>
        </p:spPr>
        <p:txBody>
          <a:bodyPr/>
          <a:lstStyle/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Let me know if you will share your email and/or phone number for course participants to follow-up with you with questions or other thoughts</a:t>
            </a: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914400" y="6096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0070C0"/>
                </a:solidFill>
              </a:rPr>
              <a:t>Roundtable Contact Info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128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90600"/>
            <a:ext cx="7543800" cy="4572000"/>
          </a:xfrm>
        </p:spPr>
        <p:txBody>
          <a:bodyPr/>
          <a:lstStyle/>
          <a:p>
            <a:r>
              <a:rPr lang="en-US" sz="2800" dirty="0" smtClean="0"/>
              <a:t>Learn it’s possible to have a vibrant alumni group by sharing examples of such</a:t>
            </a:r>
          </a:p>
          <a:p>
            <a:r>
              <a:rPr lang="en-US" sz="2800" dirty="0" smtClean="0"/>
              <a:t>See examples of how an alumni group gives back to the group, and Scouting</a:t>
            </a:r>
          </a:p>
          <a:p>
            <a:r>
              <a:rPr lang="en-US" sz="2800" dirty="0" smtClean="0"/>
              <a:t>Create a link to others that are active in Scouting Alumni and Friends</a:t>
            </a:r>
          </a:p>
          <a:p>
            <a:r>
              <a:rPr lang="en-US" sz="2800" dirty="0" smtClean="0"/>
              <a:t>Have examples to consider when creating a Council’s annual plan for Alumni and Friends</a:t>
            </a:r>
          </a:p>
          <a:p>
            <a:r>
              <a:rPr lang="en-US" sz="2800" dirty="0" smtClean="0"/>
              <a:t>Interact with others who have done it well from across the country</a:t>
            </a:r>
            <a:endParaRPr lang="en-US" sz="2800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914400" y="60960"/>
            <a:ext cx="77724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Session Goals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01998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3200"/>
            <a:ext cx="7351713" cy="1362075"/>
          </a:xfrm>
        </p:spPr>
        <p:txBody>
          <a:bodyPr/>
          <a:lstStyle/>
          <a:p>
            <a:r>
              <a:rPr lang="en-US" dirty="0" smtClean="0"/>
              <a:t>Roundtable Participants and Stories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4191000"/>
            <a:ext cx="7351713" cy="150018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368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60960"/>
            <a:ext cx="6019800" cy="9144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70C0"/>
                </a:solidFill>
              </a:rPr>
              <a:t>Roundtable Biography</a:t>
            </a:r>
            <a:r>
              <a:rPr lang="en-US" dirty="0"/>
              <a:t>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599" y="838200"/>
            <a:ext cx="6096001" cy="4876800"/>
          </a:xfrm>
        </p:spPr>
        <p:txBody>
          <a:bodyPr/>
          <a:lstStyle/>
          <a:p>
            <a:r>
              <a:rPr lang="en-US" sz="2800" b="1" dirty="0" smtClean="0"/>
              <a:t>Chuck Barber</a:t>
            </a:r>
            <a:endParaRPr lang="en-US" sz="2800" b="1" dirty="0"/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 smtClean="0">
                <a:ea typeface="Calibri"/>
                <a:cs typeface="Times New Roman"/>
              </a:rPr>
              <a:t>Chickasaw Council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 smtClean="0">
                <a:latin typeface="Calibri"/>
                <a:ea typeface="Calibri"/>
                <a:cs typeface="Times New Roman"/>
              </a:rPr>
              <a:t>Kia </a:t>
            </a:r>
            <a:r>
              <a:rPr lang="en-US" sz="1800" dirty="0" err="1" smtClean="0">
                <a:latin typeface="Calibri"/>
                <a:ea typeface="Calibri"/>
                <a:cs typeface="Times New Roman"/>
              </a:rPr>
              <a:t>Kima</a:t>
            </a:r>
            <a:r>
              <a:rPr lang="en-US" sz="1800" dirty="0" smtClean="0">
                <a:latin typeface="Calibri"/>
                <a:ea typeface="Calibri"/>
                <a:cs typeface="Times New Roman"/>
              </a:rPr>
              <a:t> Scout Reservation Alumni President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mr-IN" sz="1800" dirty="0" smtClean="0">
                <a:latin typeface="Calibri"/>
                <a:ea typeface="Calibri"/>
                <a:cs typeface="Times New Roman"/>
              </a:rPr>
              <a:t>…</a:t>
            </a:r>
            <a:endParaRPr lang="en-US" sz="1800" dirty="0">
              <a:latin typeface="Calibri"/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</p:txBody>
      </p:sp>
      <p:pic>
        <p:nvPicPr>
          <p:cNvPr id="7" name="Picture 6" descr="Philmont-PT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304800"/>
            <a:ext cx="1904733" cy="2514600"/>
          </a:xfrm>
          <a:prstGeom prst="roundRect">
            <a:avLst>
              <a:gd name="adj" fmla="val 499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6934200" y="2895600"/>
            <a:ext cx="162714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Replace with</a:t>
            </a:r>
          </a:p>
          <a:p>
            <a:pPr algn="ctr"/>
            <a:r>
              <a:rPr lang="en-US" dirty="0" smtClean="0"/>
              <a:t>Chuck’s photo</a:t>
            </a:r>
          </a:p>
          <a:p>
            <a:pPr algn="ctr"/>
            <a:r>
              <a:rPr lang="en-US" dirty="0"/>
              <a:t>p</a:t>
            </a:r>
            <a:r>
              <a:rPr lang="en-US" dirty="0" smtClean="0"/>
              <a:t>referred older</a:t>
            </a:r>
          </a:p>
          <a:p>
            <a:pPr algn="ctr"/>
            <a:r>
              <a:rPr lang="en-US" dirty="0"/>
              <a:t>o</a:t>
            </a:r>
            <a:r>
              <a:rPr lang="en-US" dirty="0" smtClean="0"/>
              <a:t>ne from</a:t>
            </a:r>
          </a:p>
          <a:p>
            <a:pPr algn="ctr"/>
            <a:r>
              <a:rPr lang="en-US" dirty="0"/>
              <a:t>s</a:t>
            </a:r>
            <a:r>
              <a:rPr lang="en-US" dirty="0" smtClean="0"/>
              <a:t>couting days</a:t>
            </a:r>
          </a:p>
        </p:txBody>
      </p:sp>
    </p:spTree>
    <p:extLst>
      <p:ext uri="{BB962C8B-B14F-4D97-AF65-F5344CB8AC3E}">
        <p14:creationId xmlns:p14="http://schemas.microsoft.com/office/powerpoint/2010/main" val="2333325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4114800" cy="4724400"/>
          </a:xfrm>
        </p:spPr>
        <p:txBody>
          <a:bodyPr/>
          <a:lstStyle/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Examples from Chuck</a:t>
            </a: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914400" y="6096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0070C0"/>
                </a:solidFill>
              </a:rPr>
              <a:t>Alumni Success Stories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495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60960"/>
            <a:ext cx="6019800" cy="9144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70C0"/>
                </a:solidFill>
              </a:rPr>
              <a:t>Roundtable Biography</a:t>
            </a:r>
            <a:r>
              <a:rPr lang="en-US" dirty="0"/>
              <a:t>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599" y="838200"/>
            <a:ext cx="6096001" cy="4876800"/>
          </a:xfrm>
        </p:spPr>
        <p:txBody>
          <a:bodyPr/>
          <a:lstStyle/>
          <a:p>
            <a:r>
              <a:rPr lang="en-US" sz="2800" b="1" dirty="0" smtClean="0"/>
              <a:t>Stephanie Brooks</a:t>
            </a:r>
            <a:endParaRPr lang="en-US" sz="2800" b="1" dirty="0"/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 smtClean="0">
                <a:ea typeface="Calibri"/>
                <a:cs typeface="Times New Roman"/>
              </a:rPr>
              <a:t>Northeast Illinois Council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 smtClean="0">
                <a:latin typeface="Calibri"/>
                <a:ea typeface="Calibri"/>
                <a:cs typeface="Times New Roman"/>
              </a:rPr>
              <a:t>Marketing and Alumni Director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mr-IN" sz="1800" dirty="0" smtClean="0">
                <a:latin typeface="Calibri"/>
                <a:ea typeface="Calibri"/>
                <a:cs typeface="Times New Roman"/>
              </a:rPr>
              <a:t>…</a:t>
            </a:r>
            <a:endParaRPr lang="en-US" sz="1800" dirty="0">
              <a:latin typeface="Calibri"/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</p:txBody>
      </p:sp>
      <p:pic>
        <p:nvPicPr>
          <p:cNvPr id="7" name="Picture 6" descr="Philmont-PT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304800"/>
            <a:ext cx="1904733" cy="2514600"/>
          </a:xfrm>
          <a:prstGeom prst="roundRect">
            <a:avLst>
              <a:gd name="adj" fmla="val 499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6803513" y="2895600"/>
            <a:ext cx="188852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Replace with</a:t>
            </a:r>
          </a:p>
          <a:p>
            <a:pPr algn="ctr"/>
            <a:r>
              <a:rPr lang="en-US" dirty="0"/>
              <a:t>S</a:t>
            </a:r>
            <a:r>
              <a:rPr lang="en-US" dirty="0" smtClean="0"/>
              <a:t>tephanie’s photo</a:t>
            </a:r>
          </a:p>
          <a:p>
            <a:pPr algn="ctr"/>
            <a:r>
              <a:rPr lang="en-US" dirty="0"/>
              <a:t>p</a:t>
            </a:r>
            <a:r>
              <a:rPr lang="en-US" dirty="0" smtClean="0"/>
              <a:t>referred older</a:t>
            </a:r>
          </a:p>
          <a:p>
            <a:pPr algn="ctr"/>
            <a:r>
              <a:rPr lang="en-US" dirty="0"/>
              <a:t>o</a:t>
            </a:r>
            <a:r>
              <a:rPr lang="en-US" dirty="0" smtClean="0"/>
              <a:t>ne from</a:t>
            </a:r>
          </a:p>
          <a:p>
            <a:pPr algn="ctr"/>
            <a:r>
              <a:rPr lang="en-US" dirty="0"/>
              <a:t>t</a:t>
            </a:r>
            <a:r>
              <a:rPr lang="en-US" dirty="0" smtClean="0"/>
              <a:t>eenage days</a:t>
            </a:r>
          </a:p>
        </p:txBody>
      </p:sp>
    </p:spTree>
    <p:extLst>
      <p:ext uri="{BB962C8B-B14F-4D97-AF65-F5344CB8AC3E}">
        <p14:creationId xmlns:p14="http://schemas.microsoft.com/office/powerpoint/2010/main" val="2029823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4114800" cy="4724400"/>
          </a:xfrm>
        </p:spPr>
        <p:txBody>
          <a:bodyPr/>
          <a:lstStyle/>
          <a:p>
            <a:pPr marL="914400" lvl="1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Examples from Stephanie</a:t>
            </a: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914400" y="6096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0070C0"/>
                </a:solidFill>
              </a:rPr>
              <a:t>Alumni Success Stories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173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60960"/>
            <a:ext cx="6019800" cy="914400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0070C0"/>
                </a:solidFill>
              </a:rPr>
              <a:t>Roundtable Biography</a:t>
            </a:r>
            <a:r>
              <a:rPr lang="en-US" dirty="0"/>
              <a:t>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599" y="838200"/>
            <a:ext cx="8001001" cy="4876800"/>
          </a:xfrm>
        </p:spPr>
        <p:txBody>
          <a:bodyPr/>
          <a:lstStyle/>
          <a:p>
            <a:r>
              <a:rPr lang="en-US" sz="2800" b="1" dirty="0"/>
              <a:t>Jay </a:t>
            </a:r>
            <a:r>
              <a:rPr lang="en-US" sz="2800" b="1" dirty="0" err="1"/>
              <a:t>Bottorff</a:t>
            </a:r>
            <a:endParaRPr lang="en-US" sz="2800" b="1" dirty="0"/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ea typeface="Calibri"/>
                <a:cs typeface="Times New Roman"/>
              </a:rPr>
              <a:t>Detroit, Michigan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Times New Roman"/>
              </a:rPr>
              <a:t>NESA Outstanding Eagle Scout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Times New Roman"/>
              </a:rPr>
              <a:t>Council Alumnus of the Year, Silver Beaver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Times New Roman"/>
              </a:rPr>
              <a:t>Vigil Honor </a:t>
            </a:r>
            <a:r>
              <a:rPr lang="en-US" sz="1800" dirty="0">
                <a:ea typeface="Calibri"/>
                <a:cs typeface="Times New Roman"/>
              </a:rPr>
              <a:t>– Wingolauchsik </a:t>
            </a:r>
            <a:r>
              <a:rPr lang="en-US" sz="1800" dirty="0" err="1">
                <a:ea typeface="Calibri"/>
                <a:cs typeface="Times New Roman"/>
              </a:rPr>
              <a:t>Wihkey</a:t>
            </a:r>
            <a:r>
              <a:rPr lang="en-US" sz="1800" dirty="0">
                <a:ea typeface="Calibri"/>
                <a:cs typeface="Times New Roman"/>
              </a:rPr>
              <a:t> Allami Uteney – Cheerful Builder within the City – Migisi Opawgan Lodge #162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ea typeface="Calibri"/>
                <a:cs typeface="Times New Roman"/>
              </a:rPr>
              <a:t>Centurion Award Recipient – Noquet Lodge #29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ea typeface="Calibri"/>
                <a:cs typeface="Times New Roman"/>
              </a:rPr>
              <a:t>Dan Ling Service Award Recipient – Section C2a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ea typeface="Calibri"/>
                <a:cs typeface="Times New Roman"/>
              </a:rPr>
              <a:t>Harold Oatley Service Award Recipient – Migisi Opawgan Lodge #162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ea typeface="Calibri"/>
                <a:cs typeface="Times New Roman"/>
              </a:rPr>
              <a:t>Bronze Pelican Award – Archdiocese of Detroit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ea typeface="Calibri"/>
                <a:cs typeface="Times New Roman"/>
              </a:rPr>
              <a:t>Author “History of Migisi Opawgan Lodge”, 296 pages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ea typeface="Calibri"/>
                <a:cs typeface="Times New Roman"/>
              </a:rPr>
              <a:t>Former Assistant Scoutmaster, Cubmaster &amp; Pack Committee Chair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ea typeface="Calibri"/>
                <a:cs typeface="Times New Roman"/>
              </a:rPr>
              <a:t>Former Staff: Cole Canoe Base, Trail to Eagle (D-A Scout Ranch)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ea typeface="Calibri"/>
                <a:cs typeface="Times New Roman"/>
              </a:rPr>
              <a:t>Mahican District Cubmaster of the Year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ea typeface="Calibri"/>
                <a:cs typeface="Times New Roman"/>
              </a:rPr>
              <a:t>Bachelors Degree, Business Administration, Davenport </a:t>
            </a:r>
            <a:r>
              <a:rPr lang="en-US" sz="1800" dirty="0" smtClean="0">
                <a:ea typeface="Calibri"/>
                <a:cs typeface="Times New Roman"/>
              </a:rPr>
              <a:t>University</a:t>
            </a:r>
            <a:endParaRPr lang="en-US" sz="1800" dirty="0"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r>
              <a:rPr lang="en-US" sz="1800" dirty="0">
                <a:ea typeface="Calibri"/>
                <a:cs typeface="Times New Roman"/>
              </a:rPr>
              <a:t>Current chair of Eagle Scouts of Metro Detroit</a:t>
            </a: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>
              <a:latin typeface="Calibri"/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>
              <a:latin typeface="Calibri"/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Font typeface="Calibri"/>
              <a:buChar char="-"/>
            </a:pPr>
            <a:endParaRPr lang="en-US" sz="18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9" name="Picture 8" descr="A person wearing a hat&#10;&#10;Description automatically generated">
            <a:extLst>
              <a:ext uri="{FF2B5EF4-FFF2-40B4-BE49-F238E27FC236}">
                <a16:creationId xmlns:a16="http://schemas.microsoft.com/office/drawing/2014/main" xmlns="" id="{6A97B503-6CEC-4643-8584-35A71B4D94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152400"/>
            <a:ext cx="1873138" cy="19618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209605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4870</TotalTime>
  <Words>701</Words>
  <Application>Microsoft Macintosh PowerPoint</Application>
  <PresentationFormat>On-screen Show (4:3)</PresentationFormat>
  <Paragraphs>122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1_Office Theme</vt:lpstr>
      <vt:lpstr>Scouting Alumni  Success Stories</vt:lpstr>
      <vt:lpstr>Zoom Conference Details</vt:lpstr>
      <vt:lpstr>Session Goals </vt:lpstr>
      <vt:lpstr>Roundtable Participants and Stories</vt:lpstr>
      <vt:lpstr>Roundtable Biography </vt:lpstr>
      <vt:lpstr>PowerPoint Presentation</vt:lpstr>
      <vt:lpstr>Roundtable Biography </vt:lpstr>
      <vt:lpstr>PowerPoint Presentation</vt:lpstr>
      <vt:lpstr>Roundtable Biography </vt:lpstr>
      <vt:lpstr>PowerPoint Presentation</vt:lpstr>
      <vt:lpstr>Roundtable Biography </vt:lpstr>
      <vt:lpstr>PowerPoint Presentation</vt:lpstr>
      <vt:lpstr>Roundtable Biography </vt:lpstr>
      <vt:lpstr>PowerPoint Presentation</vt:lpstr>
      <vt:lpstr>Roundtable Discussion</vt:lpstr>
      <vt:lpstr>PowerPoint Presentation</vt:lpstr>
      <vt:lpstr>PowerPoint Presentation</vt:lpstr>
      <vt:lpstr>Roundtable WRAPUP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</dc:creator>
  <cp:lastModifiedBy>William Jennings</cp:lastModifiedBy>
  <cp:revision>99</cp:revision>
  <dcterms:created xsi:type="dcterms:W3CDTF">2014-08-04T19:13:58Z</dcterms:created>
  <dcterms:modified xsi:type="dcterms:W3CDTF">2019-06-06T20:59:42Z</dcterms:modified>
</cp:coreProperties>
</file>