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327" r:id="rId4"/>
    <p:sldId id="328" r:id="rId5"/>
    <p:sldId id="329" r:id="rId6"/>
    <p:sldId id="330" r:id="rId7"/>
    <p:sldId id="331" r:id="rId8"/>
    <p:sldId id="332" r:id="rId9"/>
    <p:sldId id="333" r:id="rId10"/>
    <p:sldId id="334" r:id="rId11"/>
    <p:sldId id="361" r:id="rId12"/>
    <p:sldId id="335" r:id="rId13"/>
    <p:sldId id="336" r:id="rId14"/>
    <p:sldId id="337" r:id="rId15"/>
    <p:sldId id="338" r:id="rId16"/>
    <p:sldId id="339" r:id="rId17"/>
    <p:sldId id="340" r:id="rId18"/>
    <p:sldId id="341" r:id="rId19"/>
    <p:sldId id="342" r:id="rId20"/>
    <p:sldId id="343" r:id="rId21"/>
    <p:sldId id="345" r:id="rId22"/>
    <p:sldId id="347" r:id="rId23"/>
    <p:sldId id="348" r:id="rId24"/>
    <p:sldId id="350" r:id="rId25"/>
    <p:sldId id="346" r:id="rId26"/>
    <p:sldId id="351" r:id="rId27"/>
    <p:sldId id="352" r:id="rId28"/>
    <p:sldId id="353" r:id="rId29"/>
    <p:sldId id="354" r:id="rId30"/>
    <p:sldId id="355" r:id="rId31"/>
    <p:sldId id="356" r:id="rId32"/>
    <p:sldId id="357" r:id="rId33"/>
    <p:sldId id="358" r:id="rId34"/>
    <p:sldId id="359" r:id="rId35"/>
    <p:sldId id="360" r:id="rId36"/>
    <p:sldId id="36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228" autoAdjust="0"/>
    <p:restoredTop sz="50000" autoAdjust="0"/>
  </p:normalViewPr>
  <p:slideViewPr>
    <p:cSldViewPr>
      <p:cViewPr varScale="1">
        <p:scale>
          <a:sx n="127" d="100"/>
          <a:sy n="127" d="100"/>
        </p:scale>
        <p:origin x="1840" y="184"/>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B2AB1C6-B8D7-4912-B3D3-DA1D78A118EE}" type="datetimeFigureOut">
              <a:rPr lang="en-US" smtClean="0"/>
              <a:pPr/>
              <a:t>6/23/20</a:t>
            </a:fld>
            <a:endParaRPr lang="en-US"/>
          </a:p>
        </p:txBody>
      </p:sp>
      <p:sp>
        <p:nvSpPr>
          <p:cNvPr id="16" name="Slide Number Placeholder 15"/>
          <p:cNvSpPr>
            <a:spLocks noGrp="1"/>
          </p:cNvSpPr>
          <p:nvPr>
            <p:ph type="sldNum" sz="quarter" idx="11"/>
          </p:nvPr>
        </p:nvSpPr>
        <p:spPr/>
        <p:txBody>
          <a:bodyPr/>
          <a:lstStyle/>
          <a:p>
            <a:fld id="{1FB928B5-DD8C-499B-90B0-BDFFCE50F7CA}"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B2AB1C6-B8D7-4912-B3D3-DA1D78A118EE}" type="datetimeFigureOut">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28B5-DD8C-499B-90B0-BDFFCE50F7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B2AB1C6-B8D7-4912-B3D3-DA1D78A118EE}" type="datetimeFigureOut">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28B5-DD8C-499B-90B0-BDFFCE50F7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7B2AB1C6-B8D7-4912-B3D3-DA1D78A118EE}" type="datetimeFigureOut">
              <a:rPr lang="en-US" smtClean="0"/>
              <a:pPr/>
              <a:t>6/23/20</a:t>
            </a:fld>
            <a:endParaRPr lang="en-US"/>
          </a:p>
        </p:txBody>
      </p:sp>
      <p:sp>
        <p:nvSpPr>
          <p:cNvPr id="15" name="Slide Number Placeholder 14"/>
          <p:cNvSpPr>
            <a:spLocks noGrp="1"/>
          </p:cNvSpPr>
          <p:nvPr>
            <p:ph type="sldNum" sz="quarter" idx="15"/>
          </p:nvPr>
        </p:nvSpPr>
        <p:spPr/>
        <p:txBody>
          <a:bodyPr/>
          <a:lstStyle>
            <a:lvl1pPr algn="ctr">
              <a:defRPr/>
            </a:lvl1pPr>
          </a:lstStyle>
          <a:p>
            <a:fld id="{1FB928B5-DD8C-499B-90B0-BDFFCE50F7CA}"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2AB1C6-B8D7-4912-B3D3-DA1D78A118EE}" type="datetimeFigureOut">
              <a:rPr lang="en-US" smtClean="0"/>
              <a:pPr/>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28B5-DD8C-499B-90B0-BDFFCE50F7CA}"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B2AB1C6-B8D7-4912-B3D3-DA1D78A118EE}" type="datetimeFigureOut">
              <a:rPr lang="en-US" smtClean="0"/>
              <a:pPr/>
              <a:t>6/23/20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928B5-DD8C-499B-90B0-BDFFCE50F7CA}"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FB928B5-DD8C-499B-90B0-BDFFCE50F7CA}"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B2AB1C6-B8D7-4912-B3D3-DA1D78A118EE}" type="datetimeFigureOut">
              <a:rPr lang="en-US" smtClean="0"/>
              <a:pPr/>
              <a:t>6/23/20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2AB1C6-B8D7-4912-B3D3-DA1D78A118EE}" type="datetimeFigureOut">
              <a:rPr lang="en-US" smtClean="0"/>
              <a:pPr/>
              <a:t>6/23/20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928B5-DD8C-499B-90B0-BDFFCE50F7CA}"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AB1C6-B8D7-4912-B3D3-DA1D78A118EE}" type="datetimeFigureOut">
              <a:rPr lang="en-US" smtClean="0"/>
              <a:pPr/>
              <a:t>6/23/20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B928B5-DD8C-499B-90B0-BDFFCE50F7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7B2AB1C6-B8D7-4912-B3D3-DA1D78A118EE}" type="datetimeFigureOut">
              <a:rPr lang="en-US" smtClean="0"/>
              <a:pPr/>
              <a:t>6/23/20</a:t>
            </a:fld>
            <a:endParaRPr lang="en-US"/>
          </a:p>
        </p:txBody>
      </p:sp>
      <p:sp>
        <p:nvSpPr>
          <p:cNvPr id="9" name="Slide Number Placeholder 8"/>
          <p:cNvSpPr>
            <a:spLocks noGrp="1"/>
          </p:cNvSpPr>
          <p:nvPr>
            <p:ph type="sldNum" sz="quarter" idx="15"/>
          </p:nvPr>
        </p:nvSpPr>
        <p:spPr/>
        <p:txBody>
          <a:bodyPr/>
          <a:lstStyle/>
          <a:p>
            <a:fld id="{1FB928B5-DD8C-499B-90B0-BDFFCE50F7CA}"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7B2AB1C6-B8D7-4912-B3D3-DA1D78A118EE}" type="datetimeFigureOut">
              <a:rPr lang="en-US" smtClean="0"/>
              <a:pPr/>
              <a:t>6/23/20</a:t>
            </a:fld>
            <a:endParaRPr lang="en-US"/>
          </a:p>
        </p:txBody>
      </p:sp>
      <p:sp>
        <p:nvSpPr>
          <p:cNvPr id="9" name="Slide Number Placeholder 8"/>
          <p:cNvSpPr>
            <a:spLocks noGrp="1"/>
          </p:cNvSpPr>
          <p:nvPr>
            <p:ph type="sldNum" sz="quarter" idx="11"/>
          </p:nvPr>
        </p:nvSpPr>
        <p:spPr/>
        <p:txBody>
          <a:bodyPr/>
          <a:lstStyle/>
          <a:p>
            <a:fld id="{1FB928B5-DD8C-499B-90B0-BDFFCE50F7CA}"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B2AB1C6-B8D7-4912-B3D3-DA1D78A118EE}" type="datetimeFigureOut">
              <a:rPr lang="en-US" smtClean="0"/>
              <a:pPr/>
              <a:t>6/23/20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FB928B5-DD8C-499B-90B0-BDFFCE50F7CA}"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coutingevent.com/attachment/badges/Soil_and_Water_Conservation.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filestore.scouting.org/filestore/Merit_Badge_ReqandRes/Soil_and_WaterConservation.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741351"/>
            <a:ext cx="4800600" cy="2535249"/>
          </a:xfrm>
        </p:spPr>
        <p:txBody>
          <a:bodyPr/>
          <a:lstStyle/>
          <a:p>
            <a:pPr algn="l"/>
            <a:r>
              <a:rPr lang="en-US" sz="5400" dirty="0"/>
              <a:t>Soil and Water</a:t>
            </a:r>
            <a:br>
              <a:rPr lang="en-US" sz="5400" dirty="0"/>
            </a:br>
            <a:r>
              <a:rPr lang="en-US" sz="5400" dirty="0"/>
              <a:t>Conservation</a:t>
            </a:r>
            <a:br>
              <a:rPr lang="en-US" sz="5400" dirty="0"/>
            </a:br>
            <a:r>
              <a:rPr lang="en-US" sz="5400" dirty="0"/>
              <a:t>Merit Badge</a:t>
            </a:r>
          </a:p>
        </p:txBody>
      </p:sp>
      <p:sp>
        <p:nvSpPr>
          <p:cNvPr id="13" name="Rectangle 12"/>
          <p:cNvSpPr/>
          <p:nvPr/>
        </p:nvSpPr>
        <p:spPr>
          <a:xfrm>
            <a:off x="1066800" y="4191000"/>
            <a:ext cx="4381209" cy="1200329"/>
          </a:xfrm>
          <a:prstGeom prst="rect">
            <a:avLst/>
          </a:prstGeom>
        </p:spPr>
        <p:txBody>
          <a:bodyPr wrap="square">
            <a:spAutoFit/>
          </a:bodyPr>
          <a:lstStyle/>
          <a:p>
            <a:r>
              <a:rPr lang="en-US" sz="3600" dirty="0"/>
              <a:t>Mr. Bill Jennings</a:t>
            </a:r>
          </a:p>
          <a:p>
            <a:r>
              <a:rPr lang="en-US" sz="3600" dirty="0"/>
              <a:t>ASM Troop 581/582</a:t>
            </a:r>
          </a:p>
        </p:txBody>
      </p:sp>
      <p:sp>
        <p:nvSpPr>
          <p:cNvPr id="16" name="TextBox 15"/>
          <p:cNvSpPr txBox="1"/>
          <p:nvPr/>
        </p:nvSpPr>
        <p:spPr>
          <a:xfrm>
            <a:off x="4267200" y="5943600"/>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14400" y="696689"/>
            <a:ext cx="2458285" cy="2472173"/>
          </a:xfrm>
          <a:prstGeom prst="rect">
            <a:avLst/>
          </a:prstGeom>
          <a:effectLst>
            <a:outerShdw blurRad="50800" dist="38100" dir="2700000" sx="102000" sy="102000" algn="tl" rotWithShape="0">
              <a:srgbClr val="000000">
                <a:alpha val="43000"/>
              </a:srgbClr>
            </a:outerShdw>
          </a:effectLst>
        </p:spPr>
      </p:pic>
      <p:pic>
        <p:nvPicPr>
          <p:cNvPr id="6" name="Picture 5">
            <a:extLst>
              <a:ext uri="{FF2B5EF4-FFF2-40B4-BE49-F238E27FC236}">
                <a16:creationId xmlns:a16="http://schemas.microsoft.com/office/drawing/2014/main" id="{ED19D0B4-D6A4-014B-9257-4EEE4643FB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7120" y="3581401"/>
            <a:ext cx="2330080" cy="31067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C1C460-AF93-3B4E-A087-812F3ED0423B}"/>
              </a:ext>
            </a:extLst>
          </p:cNvPr>
          <p:cNvSpPr>
            <a:spLocks noGrp="1"/>
          </p:cNvSpPr>
          <p:nvPr>
            <p:ph idx="1"/>
          </p:nvPr>
        </p:nvSpPr>
        <p:spPr>
          <a:xfrm>
            <a:off x="457200" y="838200"/>
            <a:ext cx="8229600" cy="5257800"/>
          </a:xfrm>
        </p:spPr>
        <p:txBody>
          <a:bodyPr/>
          <a:lstStyle/>
          <a:p>
            <a:pPr marL="0" indent="0">
              <a:buNone/>
            </a:pPr>
            <a:r>
              <a:rPr lang="en-US" dirty="0">
                <a:solidFill>
                  <a:schemeClr val="accent2"/>
                </a:solidFill>
              </a:rPr>
              <a:t>Describe three kinds of soil.  Tell how they are different.</a:t>
            </a:r>
          </a:p>
        </p:txBody>
      </p:sp>
      <p:sp>
        <p:nvSpPr>
          <p:cNvPr id="3" name="Title 2">
            <a:extLst>
              <a:ext uri="{FF2B5EF4-FFF2-40B4-BE49-F238E27FC236}">
                <a16:creationId xmlns:a16="http://schemas.microsoft.com/office/drawing/2014/main" id="{8D0C8BE4-E95B-5543-93AA-91F4D4197B31}"/>
              </a:ext>
            </a:extLst>
          </p:cNvPr>
          <p:cNvSpPr>
            <a:spLocks noGrp="1"/>
          </p:cNvSpPr>
          <p:nvPr>
            <p:ph type="title"/>
          </p:nvPr>
        </p:nvSpPr>
        <p:spPr>
          <a:xfrm>
            <a:off x="457200" y="152400"/>
            <a:ext cx="8229600" cy="685800"/>
          </a:xfrm>
        </p:spPr>
        <p:txBody>
          <a:bodyPr>
            <a:normAutofit fontScale="90000"/>
          </a:bodyPr>
          <a:lstStyle/>
          <a:p>
            <a:r>
              <a:rPr lang="en-US" dirty="0">
                <a:solidFill>
                  <a:schemeClr val="accent2"/>
                </a:solidFill>
              </a:rPr>
              <a:t>Requirement 1b</a:t>
            </a:r>
          </a:p>
        </p:txBody>
      </p:sp>
      <p:sp>
        <p:nvSpPr>
          <p:cNvPr id="4" name="TextBox 3">
            <a:extLst>
              <a:ext uri="{FF2B5EF4-FFF2-40B4-BE49-F238E27FC236}">
                <a16:creationId xmlns:a16="http://schemas.microsoft.com/office/drawing/2014/main" id="{D9767843-2935-0849-B5A8-603F18E7F7FC}"/>
              </a:ext>
            </a:extLst>
          </p:cNvPr>
          <p:cNvSpPr txBox="1"/>
          <p:nvPr/>
        </p:nvSpPr>
        <p:spPr>
          <a:xfrm>
            <a:off x="457200" y="1398687"/>
            <a:ext cx="8229600" cy="5078313"/>
          </a:xfrm>
          <a:prstGeom prst="rect">
            <a:avLst/>
          </a:prstGeom>
          <a:noFill/>
        </p:spPr>
        <p:txBody>
          <a:bodyPr wrap="square" rtlCol="0">
            <a:spAutoFit/>
          </a:bodyPr>
          <a:lstStyle/>
          <a:p>
            <a:pPr algn="just"/>
            <a:r>
              <a:rPr lang="en-US" dirty="0"/>
              <a:t>Another characteristic of a soil is the size of the solid particles it contains. In describing soils, the different-sized particles are called sand, silt, and clay.</a:t>
            </a:r>
          </a:p>
          <a:p>
            <a:endParaRPr lang="en-US" dirty="0"/>
          </a:p>
          <a:p>
            <a:pPr algn="just"/>
            <a:r>
              <a:rPr lang="en-US" dirty="0"/>
              <a:t>Fine soil feels smooth like flour. Moisten some and work it into a thin ribbon between your thumb and forefinger. If the ribbon breaks off near your fingers each time, chances are the soil is largely silt—particles ranging from 0.002 to 0.05 millimeters in diameter. You cannot see the individual particles without using a strong magnifying glass.</a:t>
            </a:r>
          </a:p>
          <a:p>
            <a:pPr algn="just"/>
            <a:endParaRPr lang="en-US" dirty="0"/>
          </a:p>
          <a:p>
            <a:pPr algn="just"/>
            <a:r>
              <a:rPr lang="en-US" dirty="0"/>
              <a:t>Does the soil between your fingers feel like fine powder when dry? After you moisten it, does it make at least an inch long ribbon before breaking when you work it between your thumb and finger? If so, you have mostly clay—particles smaller than silt and less than 0.002 millimeters in diameter. When soils experts refer to soil texture, they are talking about the size of the soil particles. When a soil is identified as a loam (this term refers only to the size of particles it contains), it means that the soil contains a relatively even mixture of sand and silt and a somewhat smaller proportion of clay. This generally is a desirable quality in soil.</a:t>
            </a:r>
          </a:p>
        </p:txBody>
      </p:sp>
    </p:spTree>
    <p:extLst>
      <p:ext uri="{BB962C8B-B14F-4D97-AF65-F5344CB8AC3E}">
        <p14:creationId xmlns:p14="http://schemas.microsoft.com/office/powerpoint/2010/main" val="1070535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C1C460-AF93-3B4E-A087-812F3ED0423B}"/>
              </a:ext>
            </a:extLst>
          </p:cNvPr>
          <p:cNvSpPr>
            <a:spLocks noGrp="1"/>
          </p:cNvSpPr>
          <p:nvPr>
            <p:ph idx="1"/>
          </p:nvPr>
        </p:nvSpPr>
        <p:spPr>
          <a:xfrm>
            <a:off x="457200" y="838200"/>
            <a:ext cx="8229600" cy="5257800"/>
          </a:xfrm>
        </p:spPr>
        <p:txBody>
          <a:bodyPr/>
          <a:lstStyle/>
          <a:p>
            <a:pPr marL="0" indent="0">
              <a:buNone/>
            </a:pPr>
            <a:r>
              <a:rPr lang="en-US" dirty="0">
                <a:solidFill>
                  <a:schemeClr val="accent2"/>
                </a:solidFill>
              </a:rPr>
              <a:t>Describe three kinds of soil.  Tell how they are different.</a:t>
            </a:r>
          </a:p>
        </p:txBody>
      </p:sp>
      <p:sp>
        <p:nvSpPr>
          <p:cNvPr id="3" name="Title 2">
            <a:extLst>
              <a:ext uri="{FF2B5EF4-FFF2-40B4-BE49-F238E27FC236}">
                <a16:creationId xmlns:a16="http://schemas.microsoft.com/office/drawing/2014/main" id="{8D0C8BE4-E95B-5543-93AA-91F4D4197B31}"/>
              </a:ext>
            </a:extLst>
          </p:cNvPr>
          <p:cNvSpPr>
            <a:spLocks noGrp="1"/>
          </p:cNvSpPr>
          <p:nvPr>
            <p:ph type="title"/>
          </p:nvPr>
        </p:nvSpPr>
        <p:spPr>
          <a:xfrm>
            <a:off x="457200" y="152400"/>
            <a:ext cx="8229600" cy="685800"/>
          </a:xfrm>
        </p:spPr>
        <p:txBody>
          <a:bodyPr>
            <a:normAutofit fontScale="90000"/>
          </a:bodyPr>
          <a:lstStyle/>
          <a:p>
            <a:r>
              <a:rPr lang="en-US" dirty="0">
                <a:solidFill>
                  <a:schemeClr val="accent2"/>
                </a:solidFill>
              </a:rPr>
              <a:t>Requirement 1b</a:t>
            </a:r>
          </a:p>
        </p:txBody>
      </p:sp>
      <p:pic>
        <p:nvPicPr>
          <p:cNvPr id="8" name="Picture 7">
            <a:extLst>
              <a:ext uri="{FF2B5EF4-FFF2-40B4-BE49-F238E27FC236}">
                <a16:creationId xmlns:a16="http://schemas.microsoft.com/office/drawing/2014/main" id="{229B6391-6370-E34C-834F-5E5C3E5A18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364" y="1454063"/>
            <a:ext cx="5247835" cy="5022342"/>
          </a:xfrm>
          <a:prstGeom prst="rect">
            <a:avLst/>
          </a:prstGeom>
        </p:spPr>
      </p:pic>
      <p:sp>
        <p:nvSpPr>
          <p:cNvPr id="9" name="TextBox 8">
            <a:extLst>
              <a:ext uri="{FF2B5EF4-FFF2-40B4-BE49-F238E27FC236}">
                <a16:creationId xmlns:a16="http://schemas.microsoft.com/office/drawing/2014/main" id="{47E30C07-508B-394F-995E-A3BFA15C5B8A}"/>
              </a:ext>
            </a:extLst>
          </p:cNvPr>
          <p:cNvSpPr txBox="1"/>
          <p:nvPr/>
        </p:nvSpPr>
        <p:spPr>
          <a:xfrm>
            <a:off x="5040481" y="1454063"/>
            <a:ext cx="3646319" cy="2031325"/>
          </a:xfrm>
          <a:prstGeom prst="rect">
            <a:avLst/>
          </a:prstGeom>
          <a:noFill/>
        </p:spPr>
        <p:txBody>
          <a:bodyPr wrap="none" rtlCol="0">
            <a:spAutoFit/>
          </a:bodyPr>
          <a:lstStyle/>
          <a:p>
            <a:r>
              <a:rPr lang="en-US" dirty="0"/>
              <a:t>Clay holds water for a long time</a:t>
            </a:r>
            <a:br>
              <a:rPr lang="en-US" dirty="0"/>
            </a:br>
            <a:endParaRPr lang="en-US" dirty="0"/>
          </a:p>
          <a:p>
            <a:r>
              <a:rPr lang="en-US" dirty="0"/>
              <a:t>Water runs through sand quickly</a:t>
            </a:r>
          </a:p>
          <a:p>
            <a:endParaRPr lang="en-US" dirty="0"/>
          </a:p>
          <a:p>
            <a:r>
              <a:rPr lang="en-US" dirty="0"/>
              <a:t>Plants do well in loam – balance of</a:t>
            </a:r>
          </a:p>
          <a:p>
            <a:r>
              <a:rPr lang="en-US" dirty="0"/>
              <a:t>  water retention and not too much</a:t>
            </a:r>
          </a:p>
          <a:p>
            <a:r>
              <a:rPr lang="en-US" dirty="0"/>
              <a:t>  water than can cause disease.</a:t>
            </a:r>
          </a:p>
        </p:txBody>
      </p:sp>
    </p:spTree>
    <p:extLst>
      <p:ext uri="{BB962C8B-B14F-4D97-AF65-F5344CB8AC3E}">
        <p14:creationId xmlns:p14="http://schemas.microsoft.com/office/powerpoint/2010/main" val="1944306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1E35C5-DD0A-5F46-AF7A-5B37E69F21C5}"/>
              </a:ext>
            </a:extLst>
          </p:cNvPr>
          <p:cNvSpPr>
            <a:spLocks noGrp="1"/>
          </p:cNvSpPr>
          <p:nvPr>
            <p:ph idx="1"/>
          </p:nvPr>
        </p:nvSpPr>
        <p:spPr>
          <a:xfrm>
            <a:off x="457200" y="914400"/>
            <a:ext cx="8229600" cy="5791200"/>
          </a:xfrm>
        </p:spPr>
        <p:txBody>
          <a:bodyPr>
            <a:normAutofit fontScale="85000" lnSpcReduction="10000"/>
          </a:bodyPr>
          <a:lstStyle/>
          <a:p>
            <a:pPr marL="0" indent="0">
              <a:buNone/>
            </a:pPr>
            <a:r>
              <a:rPr lang="en-US" dirty="0">
                <a:solidFill>
                  <a:schemeClr val="accent2"/>
                </a:solidFill>
              </a:rPr>
              <a:t>Name the three main plant nutrients in fertile soil.  Tell how they can be put back when used up.</a:t>
            </a:r>
          </a:p>
          <a:p>
            <a:pPr marL="0" indent="0">
              <a:buNone/>
            </a:pPr>
            <a:endParaRPr lang="en-US" dirty="0">
              <a:solidFill>
                <a:schemeClr val="accent2"/>
              </a:solidFill>
            </a:endParaRPr>
          </a:p>
          <a:p>
            <a:pPr marL="0" indent="0" algn="just">
              <a:buNone/>
            </a:pPr>
            <a:r>
              <a:rPr lang="en-US" dirty="0"/>
              <a:t>Fertile soil can supply the complete nutritional needs of a growing plant. The three principal plant nutrients are </a:t>
            </a:r>
            <a:r>
              <a:rPr lang="en-US" dirty="0">
                <a:solidFill>
                  <a:schemeClr val="accent2"/>
                </a:solidFill>
              </a:rPr>
              <a:t>nitrogen, phosphorus, and potassium</a:t>
            </a:r>
            <a:r>
              <a:rPr lang="en-US" dirty="0"/>
              <a:t>. Plants usually need only exceedingly small or trace amounts of sulfur, calcium, iron, manganese, magnesium, molybdenum, boron, copper, zinc, and several dozen other chemical elements, but they must have them. </a:t>
            </a:r>
          </a:p>
          <a:p>
            <a:pPr marL="0" indent="0" algn="just">
              <a:buNone/>
            </a:pPr>
            <a:endParaRPr lang="en-US" dirty="0"/>
          </a:p>
          <a:p>
            <a:pPr marL="0" indent="0" algn="just">
              <a:buNone/>
            </a:pPr>
            <a:r>
              <a:rPr lang="en-US" dirty="0"/>
              <a:t>Chemical soil tests help determine how much of which nutrients are needed for the best growth of different kinds of plants. As far back as around 200 </a:t>
            </a:r>
            <a:r>
              <a:rPr lang="en-US" dirty="0" err="1"/>
              <a:t>b.c.</a:t>
            </a:r>
            <a:r>
              <a:rPr lang="en-US" dirty="0"/>
              <a:t>, the Romans already knew how to maintain soil fertility: </a:t>
            </a:r>
            <a:r>
              <a:rPr lang="en-US" dirty="0">
                <a:solidFill>
                  <a:schemeClr val="accent2"/>
                </a:solidFill>
              </a:rPr>
              <a:t>crop rotation</a:t>
            </a:r>
            <a:r>
              <a:rPr lang="en-US" dirty="0"/>
              <a:t> (planting different crops on a piece of land in a planned sequence), </a:t>
            </a:r>
            <a:r>
              <a:rPr lang="en-US" dirty="0">
                <a:solidFill>
                  <a:schemeClr val="accent2"/>
                </a:solidFill>
              </a:rPr>
              <a:t>adding lime to soils </a:t>
            </a:r>
            <a:r>
              <a:rPr lang="en-US" dirty="0"/>
              <a:t>to reduce acidity, </a:t>
            </a:r>
            <a:r>
              <a:rPr lang="en-US" dirty="0">
                <a:solidFill>
                  <a:schemeClr val="accent2"/>
                </a:solidFill>
              </a:rPr>
              <a:t>adding manure</a:t>
            </a:r>
            <a:r>
              <a:rPr lang="en-US" dirty="0"/>
              <a:t>, </a:t>
            </a:r>
            <a:r>
              <a:rPr lang="en-US" dirty="0">
                <a:solidFill>
                  <a:schemeClr val="accent2"/>
                </a:solidFill>
              </a:rPr>
              <a:t>growing legumes </a:t>
            </a:r>
            <a:r>
              <a:rPr lang="en-US" dirty="0"/>
              <a:t>(adds nitrogen to soil: peas, beans), and (modern) </a:t>
            </a:r>
            <a:r>
              <a:rPr lang="en-US" dirty="0">
                <a:solidFill>
                  <a:schemeClr val="accent2"/>
                </a:solidFill>
              </a:rPr>
              <a:t>adding fertilizer</a:t>
            </a:r>
            <a:r>
              <a:rPr lang="en-US" dirty="0"/>
              <a:t>.  </a:t>
            </a:r>
            <a:endParaRPr lang="en-US" dirty="0">
              <a:solidFill>
                <a:schemeClr val="accent2"/>
              </a:solidFill>
            </a:endParaRPr>
          </a:p>
        </p:txBody>
      </p:sp>
      <p:sp>
        <p:nvSpPr>
          <p:cNvPr id="3" name="Title 2">
            <a:extLst>
              <a:ext uri="{FF2B5EF4-FFF2-40B4-BE49-F238E27FC236}">
                <a16:creationId xmlns:a16="http://schemas.microsoft.com/office/drawing/2014/main" id="{F2AE015F-C417-A045-9233-C793D3794075}"/>
              </a:ext>
            </a:extLst>
          </p:cNvPr>
          <p:cNvSpPr>
            <a:spLocks noGrp="1"/>
          </p:cNvSpPr>
          <p:nvPr>
            <p:ph type="title"/>
          </p:nvPr>
        </p:nvSpPr>
        <p:spPr>
          <a:xfrm>
            <a:off x="457200" y="152400"/>
            <a:ext cx="8229600" cy="762000"/>
          </a:xfrm>
        </p:spPr>
        <p:txBody>
          <a:bodyPr/>
          <a:lstStyle/>
          <a:p>
            <a:r>
              <a:rPr lang="en-US" dirty="0">
                <a:solidFill>
                  <a:schemeClr val="accent2"/>
                </a:solidFill>
              </a:rPr>
              <a:t>Requirement 1c</a:t>
            </a:r>
          </a:p>
        </p:txBody>
      </p:sp>
    </p:spTree>
    <p:extLst>
      <p:ext uri="{BB962C8B-B14F-4D97-AF65-F5344CB8AC3E}">
        <p14:creationId xmlns:p14="http://schemas.microsoft.com/office/powerpoint/2010/main" val="3715652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2470E4-DFBB-5748-9BC5-6B7AD42C3392}"/>
              </a:ext>
            </a:extLst>
          </p:cNvPr>
          <p:cNvSpPr>
            <a:spLocks noGrp="1"/>
          </p:cNvSpPr>
          <p:nvPr>
            <p:ph idx="1"/>
          </p:nvPr>
        </p:nvSpPr>
        <p:spPr>
          <a:xfrm>
            <a:off x="457200" y="1143000"/>
            <a:ext cx="8229600" cy="4953000"/>
          </a:xfrm>
        </p:spPr>
        <p:txBody>
          <a:bodyPr/>
          <a:lstStyle/>
          <a:p>
            <a:pPr marL="514350" indent="-514350">
              <a:buFont typeface="+mj-lt"/>
              <a:buAutoNum type="arabicPeriod" startAt="2"/>
            </a:pPr>
            <a:r>
              <a:rPr lang="en-US" dirty="0">
                <a:solidFill>
                  <a:schemeClr val="accent2"/>
                </a:solidFill>
              </a:rPr>
              <a:t>Do the following:</a:t>
            </a:r>
          </a:p>
          <a:p>
            <a:pPr marL="822960" lvl="1" indent="-457200">
              <a:buFont typeface="+mj-lt"/>
              <a:buAutoNum type="alphaLcPeriod"/>
            </a:pPr>
            <a:r>
              <a:rPr lang="en-US" dirty="0"/>
              <a:t>Define soil erosion.</a:t>
            </a:r>
          </a:p>
          <a:p>
            <a:pPr marL="822960" lvl="1" indent="-457200">
              <a:buFont typeface="+mj-lt"/>
              <a:buAutoNum type="alphaLcPeriod"/>
            </a:pPr>
            <a:r>
              <a:rPr lang="en-US" dirty="0"/>
              <a:t>Tell why soil erosion is important.  Tell how it affects you.</a:t>
            </a:r>
          </a:p>
          <a:p>
            <a:pPr marL="822960" lvl="1" indent="-457200">
              <a:buFont typeface="+mj-lt"/>
              <a:buAutoNum type="alphaLcPeriod"/>
            </a:pPr>
            <a:r>
              <a:rPr lang="en-US" dirty="0"/>
              <a:t>Name three kinds of soil erosion.  Describe each.</a:t>
            </a:r>
          </a:p>
          <a:p>
            <a:pPr marL="822960" lvl="1" indent="-457200">
              <a:buFont typeface="+mj-lt"/>
              <a:buAutoNum type="alphaLcPeriod"/>
            </a:pPr>
            <a:r>
              <a:rPr lang="en-US" dirty="0"/>
              <a:t>Take pictures of draw two kinds of soil erosion.</a:t>
            </a:r>
          </a:p>
        </p:txBody>
      </p:sp>
      <p:sp>
        <p:nvSpPr>
          <p:cNvPr id="3" name="Title 2">
            <a:extLst>
              <a:ext uri="{FF2B5EF4-FFF2-40B4-BE49-F238E27FC236}">
                <a16:creationId xmlns:a16="http://schemas.microsoft.com/office/drawing/2014/main" id="{949F5ABC-4643-A442-BCC3-6A466344E495}"/>
              </a:ext>
            </a:extLst>
          </p:cNvPr>
          <p:cNvSpPr>
            <a:spLocks noGrp="1"/>
          </p:cNvSpPr>
          <p:nvPr>
            <p:ph type="title"/>
          </p:nvPr>
        </p:nvSpPr>
        <p:spPr>
          <a:xfrm>
            <a:off x="457200" y="152400"/>
            <a:ext cx="8229600" cy="762000"/>
          </a:xfrm>
        </p:spPr>
        <p:txBody>
          <a:bodyPr/>
          <a:lstStyle/>
          <a:p>
            <a:r>
              <a:rPr lang="en-US" dirty="0">
                <a:solidFill>
                  <a:schemeClr val="accent2"/>
                </a:solidFill>
              </a:rPr>
              <a:t>Requirement 2</a:t>
            </a:r>
          </a:p>
        </p:txBody>
      </p:sp>
    </p:spTree>
    <p:extLst>
      <p:ext uri="{BB962C8B-B14F-4D97-AF65-F5344CB8AC3E}">
        <p14:creationId xmlns:p14="http://schemas.microsoft.com/office/powerpoint/2010/main" val="461009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9BD3F4-1029-9747-A828-F3E2FA30C5C4}"/>
              </a:ext>
            </a:extLst>
          </p:cNvPr>
          <p:cNvSpPr>
            <a:spLocks noGrp="1"/>
          </p:cNvSpPr>
          <p:nvPr>
            <p:ph idx="1"/>
          </p:nvPr>
        </p:nvSpPr>
        <p:spPr>
          <a:xfrm>
            <a:off x="609600" y="990600"/>
            <a:ext cx="8077200" cy="5486400"/>
          </a:xfrm>
        </p:spPr>
        <p:txBody>
          <a:bodyPr/>
          <a:lstStyle/>
          <a:p>
            <a:pPr marL="0" indent="0">
              <a:buNone/>
            </a:pPr>
            <a:r>
              <a:rPr lang="en-US" sz="2800" dirty="0">
                <a:solidFill>
                  <a:schemeClr val="accent2"/>
                </a:solidFill>
              </a:rPr>
              <a:t>Define soil erosion</a:t>
            </a:r>
          </a:p>
          <a:p>
            <a:pPr marL="0" indent="0" algn="just">
              <a:buNone/>
            </a:pPr>
            <a:endParaRPr lang="en-US" sz="1800" dirty="0">
              <a:solidFill>
                <a:schemeClr val="accent2"/>
              </a:solidFill>
            </a:endParaRPr>
          </a:p>
          <a:p>
            <a:pPr marL="0" indent="0" algn="just">
              <a:buNone/>
            </a:pPr>
            <a:r>
              <a:rPr lang="en-US" sz="2400" b="1" dirty="0"/>
              <a:t>Soil erosion</a:t>
            </a:r>
            <a:r>
              <a:rPr lang="en-US" sz="2400" dirty="0"/>
              <a:t> is the displacement of the upper layer of soil; it is a form of soil degradation. This natural process is caused by the dynamic activity of erosive agents, that is, water, ice (glaciers), snow, air (wind), plants, animals, and humans. In accordance with these agents, erosion is sometimes divided into water erosion, glacial erosion, snow erosion, wind (</a:t>
            </a:r>
            <a:r>
              <a:rPr lang="en-US" sz="2400" dirty="0" err="1"/>
              <a:t>aeolean</a:t>
            </a:r>
            <a:r>
              <a:rPr lang="en-US" sz="2400" dirty="0"/>
              <a:t>) erosion, zoogenic erosion and anthropogenic erosion. Soil erosion may be a slow process that continues relatively unnoticed, or it may occur at an alarming rate causing a serious loss of topsoil. </a:t>
            </a:r>
            <a:endParaRPr lang="en-US" sz="2400" dirty="0">
              <a:solidFill>
                <a:schemeClr val="accent2"/>
              </a:solidFill>
            </a:endParaRPr>
          </a:p>
          <a:p>
            <a:pPr marL="0" indent="0">
              <a:buNone/>
            </a:pPr>
            <a:endParaRPr lang="en-US" dirty="0">
              <a:solidFill>
                <a:schemeClr val="accent2"/>
              </a:solidFill>
            </a:endParaRPr>
          </a:p>
        </p:txBody>
      </p:sp>
      <p:sp>
        <p:nvSpPr>
          <p:cNvPr id="3" name="Title 2">
            <a:extLst>
              <a:ext uri="{FF2B5EF4-FFF2-40B4-BE49-F238E27FC236}">
                <a16:creationId xmlns:a16="http://schemas.microsoft.com/office/drawing/2014/main" id="{3FE613FE-7A3E-4C4E-92C1-37EBFC70B1BE}"/>
              </a:ext>
            </a:extLst>
          </p:cNvPr>
          <p:cNvSpPr>
            <a:spLocks noGrp="1"/>
          </p:cNvSpPr>
          <p:nvPr>
            <p:ph type="title"/>
          </p:nvPr>
        </p:nvSpPr>
        <p:spPr>
          <a:xfrm>
            <a:off x="457200" y="152400"/>
            <a:ext cx="8229600" cy="762000"/>
          </a:xfrm>
        </p:spPr>
        <p:txBody>
          <a:bodyPr/>
          <a:lstStyle/>
          <a:p>
            <a:r>
              <a:rPr lang="en-US" dirty="0">
                <a:solidFill>
                  <a:schemeClr val="accent2"/>
                </a:solidFill>
              </a:rPr>
              <a:t>Requirement 2a</a:t>
            </a:r>
          </a:p>
        </p:txBody>
      </p:sp>
    </p:spTree>
    <p:extLst>
      <p:ext uri="{BB962C8B-B14F-4D97-AF65-F5344CB8AC3E}">
        <p14:creationId xmlns:p14="http://schemas.microsoft.com/office/powerpoint/2010/main" val="391480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6A1332-19ED-1540-A6BC-9B53583EA794}"/>
              </a:ext>
            </a:extLst>
          </p:cNvPr>
          <p:cNvSpPr>
            <a:spLocks noGrp="1"/>
          </p:cNvSpPr>
          <p:nvPr>
            <p:ph idx="1"/>
          </p:nvPr>
        </p:nvSpPr>
        <p:spPr>
          <a:xfrm>
            <a:off x="457200" y="902208"/>
            <a:ext cx="8229600" cy="457200"/>
          </a:xfrm>
        </p:spPr>
        <p:txBody>
          <a:bodyPr/>
          <a:lstStyle/>
          <a:p>
            <a:pPr marL="0" indent="0">
              <a:buNone/>
            </a:pPr>
            <a:r>
              <a:rPr lang="en-US" sz="2400" dirty="0">
                <a:solidFill>
                  <a:schemeClr val="accent2"/>
                </a:solidFill>
              </a:rPr>
              <a:t>Tell why soil erosion is important.  Tell how it affects you.</a:t>
            </a:r>
          </a:p>
          <a:p>
            <a:pPr marL="0" indent="0" algn="just">
              <a:buNone/>
            </a:pPr>
            <a:endParaRPr lang="en-US" sz="1800" dirty="0">
              <a:solidFill>
                <a:schemeClr val="accent2"/>
              </a:solidFill>
            </a:endParaRPr>
          </a:p>
          <a:p>
            <a:pPr marL="0" indent="0" algn="just">
              <a:buNone/>
            </a:pPr>
            <a:endParaRPr lang="en-US" sz="1800" dirty="0">
              <a:solidFill>
                <a:schemeClr val="accent2"/>
              </a:solidFill>
            </a:endParaRPr>
          </a:p>
        </p:txBody>
      </p:sp>
      <p:sp>
        <p:nvSpPr>
          <p:cNvPr id="3" name="Title 2">
            <a:extLst>
              <a:ext uri="{FF2B5EF4-FFF2-40B4-BE49-F238E27FC236}">
                <a16:creationId xmlns:a16="http://schemas.microsoft.com/office/drawing/2014/main" id="{283B88FE-2C9E-8942-89DA-A0906A358145}"/>
              </a:ext>
            </a:extLst>
          </p:cNvPr>
          <p:cNvSpPr>
            <a:spLocks noGrp="1"/>
          </p:cNvSpPr>
          <p:nvPr>
            <p:ph type="title"/>
          </p:nvPr>
        </p:nvSpPr>
        <p:spPr>
          <a:xfrm>
            <a:off x="457200" y="152400"/>
            <a:ext cx="8229600" cy="762000"/>
          </a:xfrm>
        </p:spPr>
        <p:txBody>
          <a:bodyPr/>
          <a:lstStyle/>
          <a:p>
            <a:r>
              <a:rPr lang="en-US" dirty="0">
                <a:solidFill>
                  <a:schemeClr val="accent2"/>
                </a:solidFill>
              </a:rPr>
              <a:t>Requirement 2b</a:t>
            </a:r>
          </a:p>
        </p:txBody>
      </p:sp>
      <p:sp>
        <p:nvSpPr>
          <p:cNvPr id="4" name="TextBox 3">
            <a:extLst>
              <a:ext uri="{FF2B5EF4-FFF2-40B4-BE49-F238E27FC236}">
                <a16:creationId xmlns:a16="http://schemas.microsoft.com/office/drawing/2014/main" id="{BAF72FC7-1F90-E04D-8E48-C44912576A79}"/>
              </a:ext>
            </a:extLst>
          </p:cNvPr>
          <p:cNvSpPr txBox="1"/>
          <p:nvPr/>
        </p:nvSpPr>
        <p:spPr>
          <a:xfrm>
            <a:off x="457200" y="1371600"/>
            <a:ext cx="8229600" cy="5355312"/>
          </a:xfrm>
          <a:prstGeom prst="rect">
            <a:avLst/>
          </a:prstGeom>
          <a:noFill/>
        </p:spPr>
        <p:txBody>
          <a:bodyPr wrap="square" rtlCol="0">
            <a:spAutoFit/>
          </a:bodyPr>
          <a:lstStyle/>
          <a:p>
            <a:pPr algn="just" fontAlgn="base"/>
            <a:r>
              <a:rPr lang="en-US" dirty="0"/>
              <a:t>Soil erosion is important because it causes soil loss in some areas and soil deposition in other places.</a:t>
            </a:r>
          </a:p>
          <a:p>
            <a:pPr algn="just" fontAlgn="base"/>
            <a:endParaRPr lang="en-US" dirty="0"/>
          </a:p>
          <a:p>
            <a:pPr algn="just" fontAlgn="base"/>
            <a:r>
              <a:rPr lang="en-US" dirty="0"/>
              <a:t>When soil is eroded by wind, ice, gravity or water, soil is lost from where it is formed. This original place of soil is important. Why? Because conditions exist there to form soil. Upper soil layer is fertile. Due to soil erosion, soil (upper soil) is lost. Soil formation is a very slow process.</a:t>
            </a:r>
          </a:p>
          <a:p>
            <a:pPr algn="just" fontAlgn="base"/>
            <a:endParaRPr lang="en-US" dirty="0"/>
          </a:p>
          <a:p>
            <a:pPr algn="just" fontAlgn="base"/>
            <a:r>
              <a:rPr lang="en-US" dirty="0"/>
              <a:t>Soil erosion causes siltation in rivers, dams, etc. In some areas, huge river deltas are formed (such as River Nile delta) because of soil erosion. Such places are good for agriculture but not good for urbanization. However, some people do not care about it, they just want to construct buildings on alluvium type soils. This is a problem since such soils are not as strong as bedrock.</a:t>
            </a:r>
          </a:p>
          <a:p>
            <a:pPr algn="just" fontAlgn="base"/>
            <a:endParaRPr lang="en-US" dirty="0"/>
          </a:p>
          <a:p>
            <a:pPr algn="just" fontAlgn="base"/>
            <a:r>
              <a:rPr lang="en-US" dirty="0"/>
              <a:t>Soil loss due to erosion causes agricultural income loss since agricultural areas that are subject to soil erosion becomes less fertile.  Loss of fertile agricultural areas impacts all of us.  Also, if erosion happens near roads or buildings, it may cause those structures or roads to fail over time (collapse into the reduced soil).</a:t>
            </a:r>
          </a:p>
          <a:p>
            <a:endParaRPr lang="en-US" dirty="0"/>
          </a:p>
        </p:txBody>
      </p:sp>
    </p:spTree>
    <p:extLst>
      <p:ext uri="{BB962C8B-B14F-4D97-AF65-F5344CB8AC3E}">
        <p14:creationId xmlns:p14="http://schemas.microsoft.com/office/powerpoint/2010/main" val="314234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8BBAAA-796B-984A-A678-63F025108C1D}"/>
              </a:ext>
            </a:extLst>
          </p:cNvPr>
          <p:cNvSpPr>
            <a:spLocks noGrp="1"/>
          </p:cNvSpPr>
          <p:nvPr>
            <p:ph idx="1"/>
          </p:nvPr>
        </p:nvSpPr>
        <p:spPr>
          <a:xfrm>
            <a:off x="457200" y="914400"/>
            <a:ext cx="8229600" cy="457200"/>
          </a:xfrm>
        </p:spPr>
        <p:txBody>
          <a:bodyPr>
            <a:normAutofit lnSpcReduction="10000"/>
          </a:bodyPr>
          <a:lstStyle/>
          <a:p>
            <a:pPr marL="0" indent="0">
              <a:buNone/>
            </a:pPr>
            <a:r>
              <a:rPr lang="en-US" dirty="0">
                <a:solidFill>
                  <a:schemeClr val="accent2"/>
                </a:solidFill>
              </a:rPr>
              <a:t>Name three kinds of soil erosion.  Describe each.</a:t>
            </a:r>
          </a:p>
        </p:txBody>
      </p:sp>
      <p:sp>
        <p:nvSpPr>
          <p:cNvPr id="3" name="Title 2">
            <a:extLst>
              <a:ext uri="{FF2B5EF4-FFF2-40B4-BE49-F238E27FC236}">
                <a16:creationId xmlns:a16="http://schemas.microsoft.com/office/drawing/2014/main" id="{F73A7399-9AA1-E149-92E6-199F3394868B}"/>
              </a:ext>
            </a:extLst>
          </p:cNvPr>
          <p:cNvSpPr>
            <a:spLocks noGrp="1"/>
          </p:cNvSpPr>
          <p:nvPr>
            <p:ph type="title"/>
          </p:nvPr>
        </p:nvSpPr>
        <p:spPr>
          <a:xfrm>
            <a:off x="457200" y="106680"/>
            <a:ext cx="8229600" cy="807720"/>
          </a:xfrm>
        </p:spPr>
        <p:txBody>
          <a:bodyPr>
            <a:normAutofit/>
          </a:bodyPr>
          <a:lstStyle/>
          <a:p>
            <a:r>
              <a:rPr lang="en-US" dirty="0">
                <a:solidFill>
                  <a:schemeClr val="accent2"/>
                </a:solidFill>
              </a:rPr>
              <a:t>Requirement 2c</a:t>
            </a:r>
          </a:p>
        </p:txBody>
      </p:sp>
      <p:sp>
        <p:nvSpPr>
          <p:cNvPr id="4" name="Rectangle 3">
            <a:extLst>
              <a:ext uri="{FF2B5EF4-FFF2-40B4-BE49-F238E27FC236}">
                <a16:creationId xmlns:a16="http://schemas.microsoft.com/office/drawing/2014/main" id="{531CDD7C-933C-8B41-8BCF-DABBF86F7EE5}"/>
              </a:ext>
            </a:extLst>
          </p:cNvPr>
          <p:cNvSpPr/>
          <p:nvPr/>
        </p:nvSpPr>
        <p:spPr>
          <a:xfrm>
            <a:off x="457200" y="1447800"/>
            <a:ext cx="8077200" cy="646331"/>
          </a:xfrm>
          <a:prstGeom prst="rect">
            <a:avLst/>
          </a:prstGeom>
        </p:spPr>
        <p:txBody>
          <a:bodyPr wrap="square">
            <a:spAutoFit/>
          </a:bodyPr>
          <a:lstStyle/>
          <a:p>
            <a:pPr algn="just"/>
            <a:r>
              <a:rPr lang="en-US" dirty="0"/>
              <a:t>This natural process is caused by the dynamic activity of erosive agents, that is, water, ice (glaciers), snow, air (wind), plants, animals, and humans. </a:t>
            </a:r>
          </a:p>
        </p:txBody>
      </p:sp>
      <p:sp>
        <p:nvSpPr>
          <p:cNvPr id="5" name="TextBox 4">
            <a:extLst>
              <a:ext uri="{FF2B5EF4-FFF2-40B4-BE49-F238E27FC236}">
                <a16:creationId xmlns:a16="http://schemas.microsoft.com/office/drawing/2014/main" id="{C81EAC67-0F64-E348-B87F-302FBF8495C1}"/>
              </a:ext>
            </a:extLst>
          </p:cNvPr>
          <p:cNvSpPr txBox="1"/>
          <p:nvPr/>
        </p:nvSpPr>
        <p:spPr>
          <a:xfrm>
            <a:off x="457200" y="2329934"/>
            <a:ext cx="8077200" cy="3693319"/>
          </a:xfrm>
          <a:prstGeom prst="rect">
            <a:avLst/>
          </a:prstGeom>
          <a:noFill/>
        </p:spPr>
        <p:txBody>
          <a:bodyPr wrap="square" rtlCol="0">
            <a:spAutoFit/>
          </a:bodyPr>
          <a:lstStyle/>
          <a:p>
            <a:pPr marL="342900" indent="-342900" algn="just">
              <a:buFont typeface="+mj-lt"/>
              <a:buAutoNum type="arabicPeriod"/>
            </a:pPr>
            <a:r>
              <a:rPr lang="en-US" dirty="0"/>
              <a:t>Soil erosion by water (aka </a:t>
            </a:r>
            <a:r>
              <a:rPr lang="en-US" b="1" dirty="0"/>
              <a:t>'water erosion'</a:t>
            </a:r>
            <a:r>
              <a:rPr lang="en-US" dirty="0"/>
              <a:t>)</a:t>
            </a:r>
            <a:r>
              <a:rPr lang="en-US" b="1" dirty="0"/>
              <a:t> </a:t>
            </a:r>
            <a:r>
              <a:rPr lang="en-US" dirty="0"/>
              <a:t>is the result of rain detaching and transporting vulnerable soil, either directly by means of rainsplash or indirectly by rill and gully erosion.</a:t>
            </a:r>
          </a:p>
          <a:p>
            <a:pPr algn="just"/>
            <a:endParaRPr lang="en-US" dirty="0"/>
          </a:p>
          <a:p>
            <a:pPr marL="342900" indent="-342900" algn="just">
              <a:buFont typeface="+mj-lt"/>
              <a:buAutoNum type="arabicPeriod" startAt="2"/>
            </a:pPr>
            <a:r>
              <a:rPr lang="en-US" b="1" dirty="0"/>
              <a:t>Wind erosion</a:t>
            </a:r>
            <a:r>
              <a:rPr lang="en-US" dirty="0"/>
              <a:t> is a natural process that moves </a:t>
            </a:r>
            <a:r>
              <a:rPr lang="en-US" b="1" dirty="0"/>
              <a:t>soil</a:t>
            </a:r>
            <a:r>
              <a:rPr lang="en-US" dirty="0"/>
              <a:t> from one location to another by </a:t>
            </a:r>
            <a:r>
              <a:rPr lang="en-US" b="1" dirty="0"/>
              <a:t>wind</a:t>
            </a:r>
            <a:r>
              <a:rPr lang="en-US" dirty="0"/>
              <a:t> power. </a:t>
            </a:r>
            <a:r>
              <a:rPr lang="en-US" b="1" dirty="0"/>
              <a:t>Wind erosion</a:t>
            </a:r>
            <a:r>
              <a:rPr lang="en-US" dirty="0"/>
              <a:t> can be caused by a light </a:t>
            </a:r>
            <a:r>
              <a:rPr lang="en-US" b="1" dirty="0"/>
              <a:t>wind</a:t>
            </a:r>
            <a:r>
              <a:rPr lang="en-US" dirty="0"/>
              <a:t> that rolls </a:t>
            </a:r>
            <a:r>
              <a:rPr lang="en-US" b="1" dirty="0"/>
              <a:t>soil</a:t>
            </a:r>
            <a:r>
              <a:rPr lang="en-US" dirty="0"/>
              <a:t> particles along the surface through to a strong </a:t>
            </a:r>
            <a:r>
              <a:rPr lang="en-US" b="1" dirty="0"/>
              <a:t>wind</a:t>
            </a:r>
            <a:r>
              <a:rPr lang="en-US" dirty="0"/>
              <a:t> that lifts a large volume of </a:t>
            </a:r>
            <a:r>
              <a:rPr lang="en-US" b="1" dirty="0"/>
              <a:t>soil</a:t>
            </a:r>
            <a:r>
              <a:rPr lang="en-US" dirty="0"/>
              <a:t> particles into the air to create dust storms.</a:t>
            </a:r>
          </a:p>
          <a:p>
            <a:pPr algn="just"/>
            <a:endParaRPr lang="en-US" dirty="0"/>
          </a:p>
          <a:p>
            <a:pPr marL="342900" indent="-342900" algn="just">
              <a:buFont typeface="+mj-lt"/>
              <a:buAutoNum type="arabicPeriod" startAt="3"/>
            </a:pPr>
            <a:r>
              <a:rPr lang="en-US" b="1" dirty="0"/>
              <a:t>Glacial Erosion</a:t>
            </a:r>
            <a:r>
              <a:rPr lang="en-US" dirty="0"/>
              <a:t>. </a:t>
            </a:r>
            <a:r>
              <a:rPr lang="en-US" b="1" dirty="0"/>
              <a:t>Glaciers erode</a:t>
            </a:r>
            <a:r>
              <a:rPr lang="en-US" dirty="0"/>
              <a:t> the underlying rock by abrasion and plucking. </a:t>
            </a:r>
            <a:r>
              <a:rPr lang="en-US" b="1" dirty="0"/>
              <a:t>Glacial</a:t>
            </a:r>
            <a:r>
              <a:rPr lang="en-US" dirty="0"/>
              <a:t> meltwater seeps into cracks of the underlying rock, the water freezes and pushes pieces of rock outward. The rock is then plucked out and carried away by the flowing ice of the moving </a:t>
            </a:r>
            <a:r>
              <a:rPr lang="en-US" b="1" dirty="0"/>
              <a:t>glacier.</a:t>
            </a:r>
            <a:endParaRPr lang="en-US" dirty="0"/>
          </a:p>
        </p:txBody>
      </p:sp>
    </p:spTree>
    <p:extLst>
      <p:ext uri="{BB962C8B-B14F-4D97-AF65-F5344CB8AC3E}">
        <p14:creationId xmlns:p14="http://schemas.microsoft.com/office/powerpoint/2010/main" val="941397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9F0A00-05C7-DE48-8517-F10A656FF6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81400" y="3124200"/>
            <a:ext cx="5105400" cy="3124200"/>
          </a:xfrm>
          <a:prstGeom prst="rect">
            <a:avLst/>
          </a:prstGeom>
        </p:spPr>
      </p:pic>
      <p:sp>
        <p:nvSpPr>
          <p:cNvPr id="2" name="Content Placeholder 1">
            <a:extLst>
              <a:ext uri="{FF2B5EF4-FFF2-40B4-BE49-F238E27FC236}">
                <a16:creationId xmlns:a16="http://schemas.microsoft.com/office/drawing/2014/main" id="{834E659A-130D-DD40-8E19-B81079E31D75}"/>
              </a:ext>
            </a:extLst>
          </p:cNvPr>
          <p:cNvSpPr>
            <a:spLocks noGrp="1"/>
          </p:cNvSpPr>
          <p:nvPr>
            <p:ph idx="1"/>
          </p:nvPr>
        </p:nvSpPr>
        <p:spPr>
          <a:xfrm>
            <a:off x="448056" y="914400"/>
            <a:ext cx="8229600" cy="533400"/>
          </a:xfrm>
        </p:spPr>
        <p:txBody>
          <a:bodyPr/>
          <a:lstStyle/>
          <a:p>
            <a:pPr marL="0" indent="0">
              <a:buNone/>
            </a:pPr>
            <a:r>
              <a:rPr lang="en-US" dirty="0">
                <a:solidFill>
                  <a:schemeClr val="accent2"/>
                </a:solidFill>
              </a:rPr>
              <a:t>Take pictures of or draw two kinds of soil erosion.</a:t>
            </a:r>
          </a:p>
        </p:txBody>
      </p:sp>
      <p:sp>
        <p:nvSpPr>
          <p:cNvPr id="3" name="Title 2">
            <a:extLst>
              <a:ext uri="{FF2B5EF4-FFF2-40B4-BE49-F238E27FC236}">
                <a16:creationId xmlns:a16="http://schemas.microsoft.com/office/drawing/2014/main" id="{FE864F25-B8A7-0846-A78D-AEF57AD387C1}"/>
              </a:ext>
            </a:extLst>
          </p:cNvPr>
          <p:cNvSpPr>
            <a:spLocks noGrp="1"/>
          </p:cNvSpPr>
          <p:nvPr>
            <p:ph type="title"/>
          </p:nvPr>
        </p:nvSpPr>
        <p:spPr>
          <a:xfrm>
            <a:off x="457200" y="76200"/>
            <a:ext cx="8229600" cy="914400"/>
          </a:xfrm>
        </p:spPr>
        <p:txBody>
          <a:bodyPr/>
          <a:lstStyle/>
          <a:p>
            <a:r>
              <a:rPr lang="en-US" dirty="0">
                <a:solidFill>
                  <a:schemeClr val="accent2"/>
                </a:solidFill>
              </a:rPr>
              <a:t>Requirement 2d</a:t>
            </a:r>
          </a:p>
        </p:txBody>
      </p:sp>
      <p:pic>
        <p:nvPicPr>
          <p:cNvPr id="4" name="Picture 3">
            <a:extLst>
              <a:ext uri="{FF2B5EF4-FFF2-40B4-BE49-F238E27FC236}">
                <a16:creationId xmlns:a16="http://schemas.microsoft.com/office/drawing/2014/main" id="{4C1B2DDE-CE8B-9649-8C64-2386BC76EE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6824" y="1447800"/>
            <a:ext cx="4724400" cy="2921000"/>
          </a:xfrm>
          <a:prstGeom prst="rect">
            <a:avLst/>
          </a:prstGeom>
        </p:spPr>
      </p:pic>
      <p:sp>
        <p:nvSpPr>
          <p:cNvPr id="7" name="TextBox 6">
            <a:extLst>
              <a:ext uri="{FF2B5EF4-FFF2-40B4-BE49-F238E27FC236}">
                <a16:creationId xmlns:a16="http://schemas.microsoft.com/office/drawing/2014/main" id="{E0953208-4AF5-A046-8A45-AE10DC397360}"/>
              </a:ext>
            </a:extLst>
          </p:cNvPr>
          <p:cNvSpPr txBox="1"/>
          <p:nvPr/>
        </p:nvSpPr>
        <p:spPr>
          <a:xfrm>
            <a:off x="7385571" y="4876800"/>
            <a:ext cx="129208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Water erosion</a:t>
            </a:r>
          </a:p>
        </p:txBody>
      </p:sp>
    </p:spTree>
    <p:extLst>
      <p:ext uri="{BB962C8B-B14F-4D97-AF65-F5344CB8AC3E}">
        <p14:creationId xmlns:p14="http://schemas.microsoft.com/office/powerpoint/2010/main" val="110947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1EAC3B-F37F-0544-89A9-596F26DD7E40}"/>
              </a:ext>
            </a:extLst>
          </p:cNvPr>
          <p:cNvSpPr>
            <a:spLocks noGrp="1"/>
          </p:cNvSpPr>
          <p:nvPr>
            <p:ph idx="1"/>
          </p:nvPr>
        </p:nvSpPr>
        <p:spPr>
          <a:xfrm>
            <a:off x="457200" y="990600"/>
            <a:ext cx="8229600" cy="5105400"/>
          </a:xfrm>
        </p:spPr>
        <p:txBody>
          <a:bodyPr/>
          <a:lstStyle/>
          <a:p>
            <a:pPr marL="514350" indent="-514350">
              <a:buFont typeface="+mj-lt"/>
              <a:buAutoNum type="arabicPeriod" startAt="3"/>
            </a:pPr>
            <a:r>
              <a:rPr lang="en-US" dirty="0">
                <a:solidFill>
                  <a:schemeClr val="accent2"/>
                </a:solidFill>
              </a:rPr>
              <a:t>Do the following:</a:t>
            </a:r>
          </a:p>
          <a:p>
            <a:pPr marL="880110" lvl="1" indent="-514350">
              <a:buFont typeface="+mj-lt"/>
              <a:buAutoNum type="alphaLcPeriod"/>
            </a:pPr>
            <a:r>
              <a:rPr lang="en-US" dirty="0"/>
              <a:t>Tell what is meant by “conservation practices”</a:t>
            </a:r>
          </a:p>
          <a:p>
            <a:pPr marL="880110" lvl="1" indent="-514350">
              <a:buFont typeface="+mj-lt"/>
              <a:buAutoNum type="alphaLcPeriod"/>
            </a:pPr>
            <a:r>
              <a:rPr lang="en-US" dirty="0"/>
              <a:t>Describe the effect of three kinds of erosion-control practices.</a:t>
            </a:r>
          </a:p>
          <a:p>
            <a:pPr marL="880110" lvl="1" indent="-514350">
              <a:buFont typeface="+mj-lt"/>
              <a:buAutoNum type="alphaLcPeriod"/>
            </a:pPr>
            <a:r>
              <a:rPr lang="en-US" dirty="0"/>
              <a:t>Take pictures of or draw three kinds of erosion-control practices.</a:t>
            </a:r>
          </a:p>
        </p:txBody>
      </p:sp>
      <p:sp>
        <p:nvSpPr>
          <p:cNvPr id="3" name="Title 2">
            <a:extLst>
              <a:ext uri="{FF2B5EF4-FFF2-40B4-BE49-F238E27FC236}">
                <a16:creationId xmlns:a16="http://schemas.microsoft.com/office/drawing/2014/main" id="{673E0284-65D5-EF41-8E90-D09396699BCE}"/>
              </a:ext>
            </a:extLst>
          </p:cNvPr>
          <p:cNvSpPr>
            <a:spLocks noGrp="1"/>
          </p:cNvSpPr>
          <p:nvPr>
            <p:ph type="title"/>
          </p:nvPr>
        </p:nvSpPr>
        <p:spPr>
          <a:xfrm>
            <a:off x="457200" y="152400"/>
            <a:ext cx="8229600" cy="762000"/>
          </a:xfrm>
        </p:spPr>
        <p:txBody>
          <a:bodyPr/>
          <a:lstStyle/>
          <a:p>
            <a:r>
              <a:rPr lang="en-US" dirty="0">
                <a:solidFill>
                  <a:schemeClr val="accent2"/>
                </a:solidFill>
              </a:rPr>
              <a:t>Requirement 3</a:t>
            </a:r>
          </a:p>
        </p:txBody>
      </p:sp>
    </p:spTree>
    <p:extLst>
      <p:ext uri="{BB962C8B-B14F-4D97-AF65-F5344CB8AC3E}">
        <p14:creationId xmlns:p14="http://schemas.microsoft.com/office/powerpoint/2010/main" val="2369029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41B8CA-47D2-E940-A340-640602D6D756}"/>
              </a:ext>
            </a:extLst>
          </p:cNvPr>
          <p:cNvSpPr>
            <a:spLocks noGrp="1"/>
          </p:cNvSpPr>
          <p:nvPr>
            <p:ph idx="1"/>
          </p:nvPr>
        </p:nvSpPr>
        <p:spPr>
          <a:xfrm>
            <a:off x="457200" y="1143000"/>
            <a:ext cx="8229600" cy="609600"/>
          </a:xfrm>
        </p:spPr>
        <p:txBody>
          <a:bodyPr/>
          <a:lstStyle/>
          <a:p>
            <a:pPr marL="0" indent="0">
              <a:buNone/>
            </a:pPr>
            <a:r>
              <a:rPr lang="en-US" dirty="0">
                <a:solidFill>
                  <a:schemeClr val="accent2"/>
                </a:solidFill>
              </a:rPr>
              <a:t>Tell what is meant by “conservation practices.”</a:t>
            </a:r>
          </a:p>
        </p:txBody>
      </p:sp>
      <p:sp>
        <p:nvSpPr>
          <p:cNvPr id="3" name="Title 2">
            <a:extLst>
              <a:ext uri="{FF2B5EF4-FFF2-40B4-BE49-F238E27FC236}">
                <a16:creationId xmlns:a16="http://schemas.microsoft.com/office/drawing/2014/main" id="{8977C7D7-25F8-C647-B593-FEFDC45FB60F}"/>
              </a:ext>
            </a:extLst>
          </p:cNvPr>
          <p:cNvSpPr>
            <a:spLocks noGrp="1"/>
          </p:cNvSpPr>
          <p:nvPr>
            <p:ph type="title"/>
          </p:nvPr>
        </p:nvSpPr>
        <p:spPr>
          <a:xfrm>
            <a:off x="457200" y="152400"/>
            <a:ext cx="8229600" cy="838200"/>
          </a:xfrm>
        </p:spPr>
        <p:txBody>
          <a:bodyPr/>
          <a:lstStyle/>
          <a:p>
            <a:r>
              <a:rPr lang="en-US" dirty="0">
                <a:solidFill>
                  <a:schemeClr val="accent2"/>
                </a:solidFill>
              </a:rPr>
              <a:t>Requirement 3a</a:t>
            </a:r>
          </a:p>
        </p:txBody>
      </p:sp>
      <p:sp>
        <p:nvSpPr>
          <p:cNvPr id="4" name="TextBox 3">
            <a:extLst>
              <a:ext uri="{FF2B5EF4-FFF2-40B4-BE49-F238E27FC236}">
                <a16:creationId xmlns:a16="http://schemas.microsoft.com/office/drawing/2014/main" id="{759F35CA-A358-B04A-93DE-AA89FD0FA881}"/>
              </a:ext>
            </a:extLst>
          </p:cNvPr>
          <p:cNvSpPr txBox="1"/>
          <p:nvPr/>
        </p:nvSpPr>
        <p:spPr>
          <a:xfrm>
            <a:off x="533400" y="2142172"/>
            <a:ext cx="7696200" cy="1477328"/>
          </a:xfrm>
          <a:prstGeom prst="rect">
            <a:avLst/>
          </a:prstGeom>
          <a:noFill/>
        </p:spPr>
        <p:txBody>
          <a:bodyPr wrap="square" rtlCol="0">
            <a:spAutoFit/>
          </a:bodyPr>
          <a:lstStyle/>
          <a:p>
            <a:pPr algn="just"/>
            <a:r>
              <a:rPr lang="en-US" dirty="0"/>
              <a:t>According to the Department of Agriculture, Trade and Consumer Protection, </a:t>
            </a:r>
            <a:r>
              <a:rPr lang="en-US" b="1" dirty="0"/>
              <a:t>conservation practice means</a:t>
            </a:r>
            <a:r>
              <a:rPr lang="en-US" dirty="0"/>
              <a:t> a facility or </a:t>
            </a:r>
            <a:r>
              <a:rPr lang="en-US" b="1" dirty="0"/>
              <a:t>practice</a:t>
            </a:r>
            <a:r>
              <a:rPr lang="en-US" dirty="0"/>
              <a:t> that is designed to prevent or reduce soil erosion, prevent or reduce non-point source water pollution, or achieve or maintain compliance with soil and water </a:t>
            </a:r>
            <a:r>
              <a:rPr lang="en-US" b="1" dirty="0"/>
              <a:t>conservation</a:t>
            </a:r>
            <a:r>
              <a:rPr lang="en-US" dirty="0"/>
              <a:t> standards.</a:t>
            </a:r>
          </a:p>
        </p:txBody>
      </p:sp>
    </p:spTree>
    <p:extLst>
      <p:ext uri="{BB962C8B-B14F-4D97-AF65-F5344CB8AC3E}">
        <p14:creationId xmlns:p14="http://schemas.microsoft.com/office/powerpoint/2010/main" val="259231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6248400" cy="5334000"/>
          </a:xfrm>
        </p:spPr>
        <p:txBody>
          <a:bodyPr>
            <a:normAutofit/>
          </a:bodyPr>
          <a:lstStyle/>
          <a:p>
            <a:pPr marL="365760" lvl="1" indent="0">
              <a:buNone/>
            </a:pPr>
            <a:r>
              <a:rPr lang="en-US" dirty="0">
                <a:solidFill>
                  <a:schemeClr val="tx1"/>
                </a:solidFill>
              </a:rPr>
              <a:t>Mr. Bill Jennings : ASM 581 / 582</a:t>
            </a:r>
          </a:p>
          <a:p>
            <a:pPr lvl="1"/>
            <a:r>
              <a:rPr lang="en-US" dirty="0"/>
              <a:t>Earned Merit Badge in 1974!                           as my sixth merit badge.</a:t>
            </a:r>
          </a:p>
          <a:p>
            <a:pPr lvl="1" algn="just"/>
            <a:r>
              <a:rPr lang="en-US" dirty="0"/>
              <a:t>Chief Technology Officer of </a:t>
            </a:r>
            <a:r>
              <a:rPr lang="en-US" dirty="0" err="1"/>
              <a:t>FarmX</a:t>
            </a:r>
            <a:r>
              <a:rPr lang="en-US" dirty="0"/>
              <a:t>:          a recognized leader in water conservation for commercial farmers in California.  Three patents in Soil Moisture Sensing.</a:t>
            </a:r>
          </a:p>
          <a:p>
            <a:pPr lvl="2"/>
            <a:endParaRPr lang="en-US" sz="1400" dirty="0"/>
          </a:p>
          <a:p>
            <a:pPr lvl="2"/>
            <a:endParaRPr lang="en-US" dirty="0"/>
          </a:p>
        </p:txBody>
      </p:sp>
      <p:sp>
        <p:nvSpPr>
          <p:cNvPr id="4" name="Title 1"/>
          <p:cNvSpPr txBox="1">
            <a:spLocks/>
          </p:cNvSpPr>
          <p:nvPr/>
        </p:nvSpPr>
        <p:spPr>
          <a:xfrm>
            <a:off x="457200" y="228600"/>
            <a:ext cx="8229600" cy="685800"/>
          </a:xfrm>
          <a:prstGeom prst="rect">
            <a:avLst/>
          </a:prstGeom>
          <a:ln w="6350" cap="rnd">
            <a:noFill/>
          </a:ln>
        </p:spPr>
        <p:txBody>
          <a:bodyPr vert="horz" anchor="b" anchorCtr="0">
            <a:normAutofit fontScale="75000" lnSpcReduction="2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a:solidFill>
                  <a:schemeClr val="accent2"/>
                </a:solidFill>
              </a:rPr>
              <a:t>Soil and Water Merit Badge </a:t>
            </a:r>
            <a:r>
              <a:rPr lang="mr-IN" dirty="0">
                <a:solidFill>
                  <a:schemeClr val="accent2"/>
                </a:solidFill>
              </a:rPr>
              <a:t>–</a:t>
            </a:r>
            <a:r>
              <a:rPr lang="en-US" dirty="0">
                <a:solidFill>
                  <a:schemeClr val="accent2"/>
                </a:solidFill>
              </a:rPr>
              <a:t> Counselor Intro</a:t>
            </a:r>
          </a:p>
        </p:txBody>
      </p:sp>
      <p:pic>
        <p:nvPicPr>
          <p:cNvPr id="7" name="Picture 6">
            <a:extLst>
              <a:ext uri="{FF2B5EF4-FFF2-40B4-BE49-F238E27FC236}">
                <a16:creationId xmlns:a16="http://schemas.microsoft.com/office/drawing/2014/main" id="{4BE7567D-33BA-1641-A113-312E93186B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0559" y="1061776"/>
            <a:ext cx="1853841" cy="5186624"/>
          </a:xfrm>
          <a:prstGeom prst="rect">
            <a:avLst/>
          </a:prstGeom>
        </p:spPr>
      </p:pic>
      <p:cxnSp>
        <p:nvCxnSpPr>
          <p:cNvPr id="9" name="Straight Connector 8">
            <a:extLst>
              <a:ext uri="{FF2B5EF4-FFF2-40B4-BE49-F238E27FC236}">
                <a16:creationId xmlns:a16="http://schemas.microsoft.com/office/drawing/2014/main" id="{FBA5AAD7-D7E3-6549-AE3B-9DC81F44E03B}"/>
              </a:ext>
            </a:extLst>
          </p:cNvPr>
          <p:cNvCxnSpPr>
            <a:cxnSpLocks/>
            <a:endCxn id="10" idx="1"/>
          </p:cNvCxnSpPr>
          <p:nvPr/>
        </p:nvCxnSpPr>
        <p:spPr>
          <a:xfrm>
            <a:off x="4343400" y="2057400"/>
            <a:ext cx="3048000" cy="190500"/>
          </a:xfrm>
          <a:prstGeom prst="line">
            <a:avLst/>
          </a:prstGeom>
        </p:spPr>
        <p:style>
          <a:lnRef idx="1">
            <a:schemeClr val="accent2"/>
          </a:lnRef>
          <a:fillRef idx="0">
            <a:schemeClr val="accent2"/>
          </a:fillRef>
          <a:effectRef idx="0">
            <a:schemeClr val="accent2"/>
          </a:effectRef>
          <a:fontRef idx="minor">
            <a:schemeClr val="tx1"/>
          </a:fontRef>
        </p:style>
      </p:cxnSp>
      <p:sp>
        <p:nvSpPr>
          <p:cNvPr id="10" name="Rounded Rectangle 9">
            <a:extLst>
              <a:ext uri="{FF2B5EF4-FFF2-40B4-BE49-F238E27FC236}">
                <a16:creationId xmlns:a16="http://schemas.microsoft.com/office/drawing/2014/main" id="{85D62C95-3CA6-B443-AC12-86CCFA593199}"/>
              </a:ext>
            </a:extLst>
          </p:cNvPr>
          <p:cNvSpPr/>
          <p:nvPr/>
        </p:nvSpPr>
        <p:spPr>
          <a:xfrm>
            <a:off x="7391400" y="2057400"/>
            <a:ext cx="381000" cy="3810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4F9261B-521F-7342-A4DE-A1493CA66D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446" y="3916134"/>
            <a:ext cx="2563797" cy="2332265"/>
          </a:xfrm>
          <a:prstGeom prst="rect">
            <a:avLst/>
          </a:prstGeom>
        </p:spPr>
      </p:pic>
      <p:pic>
        <p:nvPicPr>
          <p:cNvPr id="14" name="Picture 13">
            <a:extLst>
              <a:ext uri="{FF2B5EF4-FFF2-40B4-BE49-F238E27FC236}">
                <a16:creationId xmlns:a16="http://schemas.microsoft.com/office/drawing/2014/main" id="{760BC667-9131-7544-B9E1-E06A38C0D0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3906305"/>
            <a:ext cx="2563797" cy="2342095"/>
          </a:xfrm>
          <a:prstGeom prst="rect">
            <a:avLst/>
          </a:prstGeom>
        </p:spPr>
      </p:pic>
    </p:spTree>
    <p:extLst>
      <p:ext uri="{BB962C8B-B14F-4D97-AF65-F5344CB8AC3E}">
        <p14:creationId xmlns:p14="http://schemas.microsoft.com/office/powerpoint/2010/main" val="2392403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FE956C-3532-1642-9C18-F4A427B5B29A}"/>
              </a:ext>
            </a:extLst>
          </p:cNvPr>
          <p:cNvSpPr>
            <a:spLocks noGrp="1"/>
          </p:cNvSpPr>
          <p:nvPr>
            <p:ph idx="1"/>
          </p:nvPr>
        </p:nvSpPr>
        <p:spPr>
          <a:xfrm>
            <a:off x="457200" y="838200"/>
            <a:ext cx="8229600" cy="457200"/>
          </a:xfrm>
        </p:spPr>
        <p:txBody>
          <a:bodyPr>
            <a:normAutofit/>
          </a:bodyPr>
          <a:lstStyle/>
          <a:p>
            <a:pPr marL="0" indent="0" algn="just">
              <a:buNone/>
            </a:pPr>
            <a:r>
              <a:rPr lang="en-US" sz="2000" dirty="0">
                <a:solidFill>
                  <a:schemeClr val="accent2"/>
                </a:solidFill>
              </a:rPr>
              <a:t>Describe the effects of three kinds of erosion-control practices.  Photos.</a:t>
            </a:r>
          </a:p>
        </p:txBody>
      </p:sp>
      <p:sp>
        <p:nvSpPr>
          <p:cNvPr id="3" name="Title 2">
            <a:extLst>
              <a:ext uri="{FF2B5EF4-FFF2-40B4-BE49-F238E27FC236}">
                <a16:creationId xmlns:a16="http://schemas.microsoft.com/office/drawing/2014/main" id="{176F656C-BE84-DE42-B618-ADAC6519D92F}"/>
              </a:ext>
            </a:extLst>
          </p:cNvPr>
          <p:cNvSpPr>
            <a:spLocks noGrp="1"/>
          </p:cNvSpPr>
          <p:nvPr>
            <p:ph type="title"/>
          </p:nvPr>
        </p:nvSpPr>
        <p:spPr>
          <a:xfrm>
            <a:off x="457200" y="152400"/>
            <a:ext cx="8229600" cy="762000"/>
          </a:xfrm>
        </p:spPr>
        <p:txBody>
          <a:bodyPr/>
          <a:lstStyle/>
          <a:p>
            <a:r>
              <a:rPr lang="en-US" dirty="0">
                <a:solidFill>
                  <a:schemeClr val="accent2"/>
                </a:solidFill>
              </a:rPr>
              <a:t>Requirement 3b, 3c</a:t>
            </a:r>
          </a:p>
        </p:txBody>
      </p:sp>
      <p:pic>
        <p:nvPicPr>
          <p:cNvPr id="5" name="Picture 4">
            <a:extLst>
              <a:ext uri="{FF2B5EF4-FFF2-40B4-BE49-F238E27FC236}">
                <a16:creationId xmlns:a16="http://schemas.microsoft.com/office/drawing/2014/main" id="{A046DE1E-9237-C645-A4D2-4B00C533B4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599" y="1295400"/>
            <a:ext cx="6096001" cy="1715577"/>
          </a:xfrm>
          <a:prstGeom prst="rect">
            <a:avLst/>
          </a:prstGeom>
        </p:spPr>
      </p:pic>
      <p:pic>
        <p:nvPicPr>
          <p:cNvPr id="6" name="Picture 5">
            <a:extLst>
              <a:ext uri="{FF2B5EF4-FFF2-40B4-BE49-F238E27FC236}">
                <a16:creationId xmlns:a16="http://schemas.microsoft.com/office/drawing/2014/main" id="{75D2D4D6-A40D-D046-9FB7-248DE00309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8"/>
          <a:stretch/>
        </p:blipFill>
        <p:spPr>
          <a:xfrm>
            <a:off x="1676400" y="3075434"/>
            <a:ext cx="6848337" cy="1712084"/>
          </a:xfrm>
          <a:prstGeom prst="rect">
            <a:avLst/>
          </a:prstGeom>
        </p:spPr>
      </p:pic>
      <p:pic>
        <p:nvPicPr>
          <p:cNvPr id="7" name="Picture 6">
            <a:extLst>
              <a:ext uri="{FF2B5EF4-FFF2-40B4-BE49-F238E27FC236}">
                <a16:creationId xmlns:a16="http://schemas.microsoft.com/office/drawing/2014/main" id="{E81EF924-1795-FB4C-82F6-E298E30E1C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2738" y="4839778"/>
            <a:ext cx="7606862" cy="1635884"/>
          </a:xfrm>
          <a:prstGeom prst="rect">
            <a:avLst/>
          </a:prstGeom>
        </p:spPr>
      </p:pic>
    </p:spTree>
    <p:extLst>
      <p:ext uri="{BB962C8B-B14F-4D97-AF65-F5344CB8AC3E}">
        <p14:creationId xmlns:p14="http://schemas.microsoft.com/office/powerpoint/2010/main" val="580009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C6671-5F38-724E-8F83-541DD037B2A7}"/>
              </a:ext>
            </a:extLst>
          </p:cNvPr>
          <p:cNvSpPr>
            <a:spLocks noGrp="1"/>
          </p:cNvSpPr>
          <p:nvPr>
            <p:ph idx="1"/>
          </p:nvPr>
        </p:nvSpPr>
        <p:spPr>
          <a:xfrm>
            <a:off x="457200" y="1219200"/>
            <a:ext cx="8229600" cy="4876800"/>
          </a:xfrm>
        </p:spPr>
        <p:txBody>
          <a:bodyPr/>
          <a:lstStyle/>
          <a:p>
            <a:pPr marL="514350" indent="-514350">
              <a:buFont typeface="+mj-lt"/>
              <a:buAutoNum type="arabicPeriod" startAt="4"/>
            </a:pPr>
            <a:r>
              <a:rPr lang="en-US" dirty="0">
                <a:solidFill>
                  <a:schemeClr val="accent2"/>
                </a:solidFill>
              </a:rPr>
              <a:t>Do the following:</a:t>
            </a:r>
          </a:p>
          <a:p>
            <a:pPr marL="880110" lvl="1" indent="-514350">
              <a:buFont typeface="+mj-lt"/>
              <a:buAutoNum type="alphaLcPeriod"/>
            </a:pPr>
            <a:r>
              <a:rPr lang="en-US" dirty="0"/>
              <a:t>Explain what a watershed is.</a:t>
            </a:r>
          </a:p>
          <a:p>
            <a:pPr marL="880110" lvl="1" indent="-514350">
              <a:buFont typeface="+mj-lt"/>
              <a:buAutoNum type="alphaLcPeriod"/>
            </a:pPr>
            <a:r>
              <a:rPr lang="en-US" dirty="0"/>
              <a:t>Outline the smallest watershed you can find on a contour map.</a:t>
            </a:r>
          </a:p>
          <a:p>
            <a:pPr marL="880110" lvl="1" indent="-514350">
              <a:buFont typeface="+mj-lt"/>
              <a:buAutoNum type="alphaLcPeriod"/>
            </a:pPr>
            <a:r>
              <a:rPr lang="en-US" dirty="0"/>
              <a:t>Outline, as far as the map will allow, the next largest watershed that also has the smaller one in it.</a:t>
            </a:r>
          </a:p>
          <a:p>
            <a:pPr marL="880110" lvl="1" indent="-514350">
              <a:buFont typeface="+mj-lt"/>
              <a:buAutoNum type="alphaLcPeriod"/>
            </a:pPr>
            <a:r>
              <a:rPr lang="en-US" dirty="0"/>
              <a:t>Explain what a river basin is.  Tell why all people living in a river basin should be concerned about land and water use in the basin.</a:t>
            </a:r>
          </a:p>
        </p:txBody>
      </p:sp>
      <p:sp>
        <p:nvSpPr>
          <p:cNvPr id="3" name="Title 2">
            <a:extLst>
              <a:ext uri="{FF2B5EF4-FFF2-40B4-BE49-F238E27FC236}">
                <a16:creationId xmlns:a16="http://schemas.microsoft.com/office/drawing/2014/main" id="{D6328A7F-00A9-4849-8F2F-462C4E9B7F66}"/>
              </a:ext>
            </a:extLst>
          </p:cNvPr>
          <p:cNvSpPr>
            <a:spLocks noGrp="1"/>
          </p:cNvSpPr>
          <p:nvPr>
            <p:ph type="title"/>
          </p:nvPr>
        </p:nvSpPr>
        <p:spPr>
          <a:xfrm>
            <a:off x="457200" y="152400"/>
            <a:ext cx="8229600" cy="762000"/>
          </a:xfrm>
        </p:spPr>
        <p:txBody>
          <a:bodyPr/>
          <a:lstStyle/>
          <a:p>
            <a:r>
              <a:rPr lang="en-US" dirty="0">
                <a:solidFill>
                  <a:schemeClr val="accent2"/>
                </a:solidFill>
              </a:rPr>
              <a:t>Requirement 4</a:t>
            </a:r>
          </a:p>
        </p:txBody>
      </p:sp>
    </p:spTree>
    <p:extLst>
      <p:ext uri="{BB962C8B-B14F-4D97-AF65-F5344CB8AC3E}">
        <p14:creationId xmlns:p14="http://schemas.microsoft.com/office/powerpoint/2010/main" val="152445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C6671-5F38-724E-8F83-541DD037B2A7}"/>
              </a:ext>
            </a:extLst>
          </p:cNvPr>
          <p:cNvSpPr>
            <a:spLocks noGrp="1"/>
          </p:cNvSpPr>
          <p:nvPr>
            <p:ph idx="1"/>
          </p:nvPr>
        </p:nvSpPr>
        <p:spPr>
          <a:xfrm>
            <a:off x="457200" y="1066800"/>
            <a:ext cx="8229600" cy="533400"/>
          </a:xfrm>
        </p:spPr>
        <p:txBody>
          <a:bodyPr/>
          <a:lstStyle/>
          <a:p>
            <a:pPr marL="0" indent="0">
              <a:buNone/>
            </a:pPr>
            <a:r>
              <a:rPr lang="en-US" dirty="0">
                <a:solidFill>
                  <a:schemeClr val="accent2"/>
                </a:solidFill>
              </a:rPr>
              <a:t>Explain what a watershed is.</a:t>
            </a:r>
          </a:p>
        </p:txBody>
      </p:sp>
      <p:sp>
        <p:nvSpPr>
          <p:cNvPr id="3" name="Title 2">
            <a:extLst>
              <a:ext uri="{FF2B5EF4-FFF2-40B4-BE49-F238E27FC236}">
                <a16:creationId xmlns:a16="http://schemas.microsoft.com/office/drawing/2014/main" id="{D6328A7F-00A9-4849-8F2F-462C4E9B7F66}"/>
              </a:ext>
            </a:extLst>
          </p:cNvPr>
          <p:cNvSpPr>
            <a:spLocks noGrp="1"/>
          </p:cNvSpPr>
          <p:nvPr>
            <p:ph type="title"/>
          </p:nvPr>
        </p:nvSpPr>
        <p:spPr>
          <a:xfrm>
            <a:off x="457200" y="152400"/>
            <a:ext cx="8229600" cy="762000"/>
          </a:xfrm>
        </p:spPr>
        <p:txBody>
          <a:bodyPr/>
          <a:lstStyle/>
          <a:p>
            <a:r>
              <a:rPr lang="en-US" dirty="0">
                <a:solidFill>
                  <a:schemeClr val="accent2"/>
                </a:solidFill>
              </a:rPr>
              <a:t>Requirement 4a</a:t>
            </a:r>
          </a:p>
        </p:txBody>
      </p:sp>
      <p:sp>
        <p:nvSpPr>
          <p:cNvPr id="4" name="TextBox 3">
            <a:extLst>
              <a:ext uri="{FF2B5EF4-FFF2-40B4-BE49-F238E27FC236}">
                <a16:creationId xmlns:a16="http://schemas.microsoft.com/office/drawing/2014/main" id="{86EB50C0-2337-7642-B150-8CD9278FE1AB}"/>
              </a:ext>
            </a:extLst>
          </p:cNvPr>
          <p:cNvSpPr txBox="1"/>
          <p:nvPr/>
        </p:nvSpPr>
        <p:spPr>
          <a:xfrm>
            <a:off x="685800" y="1905000"/>
            <a:ext cx="7772400" cy="830997"/>
          </a:xfrm>
          <a:prstGeom prst="rect">
            <a:avLst/>
          </a:prstGeom>
          <a:noFill/>
        </p:spPr>
        <p:txBody>
          <a:bodyPr wrap="square" rtlCol="0">
            <a:spAutoFit/>
          </a:bodyPr>
          <a:lstStyle/>
          <a:p>
            <a:pPr algn="just"/>
            <a:r>
              <a:rPr lang="en-US" sz="2400" dirty="0"/>
              <a:t>A watershed is an area or ridge of land that separates waters flowing to different rivers, basins, or seas.</a:t>
            </a:r>
          </a:p>
        </p:txBody>
      </p:sp>
    </p:spTree>
    <p:extLst>
      <p:ext uri="{BB962C8B-B14F-4D97-AF65-F5344CB8AC3E}">
        <p14:creationId xmlns:p14="http://schemas.microsoft.com/office/powerpoint/2010/main" val="463997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C6671-5F38-724E-8F83-541DD037B2A7}"/>
              </a:ext>
            </a:extLst>
          </p:cNvPr>
          <p:cNvSpPr>
            <a:spLocks noGrp="1"/>
          </p:cNvSpPr>
          <p:nvPr>
            <p:ph idx="1"/>
          </p:nvPr>
        </p:nvSpPr>
        <p:spPr>
          <a:xfrm>
            <a:off x="457200" y="990600"/>
            <a:ext cx="8229600" cy="1143000"/>
          </a:xfrm>
        </p:spPr>
        <p:txBody>
          <a:bodyPr>
            <a:normAutofit fontScale="92500" lnSpcReduction="10000"/>
          </a:bodyPr>
          <a:lstStyle/>
          <a:p>
            <a:pPr marL="0" indent="0" algn="just">
              <a:buNone/>
            </a:pPr>
            <a:r>
              <a:rPr lang="en-US" dirty="0">
                <a:solidFill>
                  <a:schemeClr val="accent2"/>
                </a:solidFill>
              </a:rPr>
              <a:t>Outline the smallest watershed you can find on a contour map. Outline, as far as the map will allow, the next largest watershed that also has the smaller one in it.</a:t>
            </a:r>
          </a:p>
          <a:p>
            <a:pPr marL="0" indent="0" algn="just">
              <a:buNone/>
            </a:pPr>
            <a:endParaRPr lang="en-US" dirty="0">
              <a:solidFill>
                <a:schemeClr val="accent2"/>
              </a:solidFill>
            </a:endParaRPr>
          </a:p>
        </p:txBody>
      </p:sp>
      <p:sp>
        <p:nvSpPr>
          <p:cNvPr id="3" name="Title 2">
            <a:extLst>
              <a:ext uri="{FF2B5EF4-FFF2-40B4-BE49-F238E27FC236}">
                <a16:creationId xmlns:a16="http://schemas.microsoft.com/office/drawing/2014/main" id="{D6328A7F-00A9-4849-8F2F-462C4E9B7F66}"/>
              </a:ext>
            </a:extLst>
          </p:cNvPr>
          <p:cNvSpPr>
            <a:spLocks noGrp="1"/>
          </p:cNvSpPr>
          <p:nvPr>
            <p:ph type="title"/>
          </p:nvPr>
        </p:nvSpPr>
        <p:spPr>
          <a:xfrm>
            <a:off x="457200" y="152400"/>
            <a:ext cx="8229600" cy="762000"/>
          </a:xfrm>
        </p:spPr>
        <p:txBody>
          <a:bodyPr/>
          <a:lstStyle/>
          <a:p>
            <a:r>
              <a:rPr lang="en-US" dirty="0">
                <a:solidFill>
                  <a:schemeClr val="accent2"/>
                </a:solidFill>
              </a:rPr>
              <a:t>Requirement 4b, 4c</a:t>
            </a:r>
          </a:p>
        </p:txBody>
      </p:sp>
      <p:sp>
        <p:nvSpPr>
          <p:cNvPr id="4" name="TextBox 3">
            <a:extLst>
              <a:ext uri="{FF2B5EF4-FFF2-40B4-BE49-F238E27FC236}">
                <a16:creationId xmlns:a16="http://schemas.microsoft.com/office/drawing/2014/main" id="{0229EED0-B9D6-CC44-A397-6D9D4D73A1E7}"/>
              </a:ext>
            </a:extLst>
          </p:cNvPr>
          <p:cNvSpPr txBox="1"/>
          <p:nvPr/>
        </p:nvSpPr>
        <p:spPr>
          <a:xfrm>
            <a:off x="1862669" y="3059668"/>
            <a:ext cx="5418663" cy="523220"/>
          </a:xfrm>
          <a:prstGeom prst="rect">
            <a:avLst/>
          </a:prstGeom>
          <a:noFill/>
        </p:spPr>
        <p:txBody>
          <a:bodyPr wrap="none" rtlCol="0">
            <a:spAutoFit/>
          </a:bodyPr>
          <a:lstStyle/>
          <a:p>
            <a:r>
              <a:rPr lang="en-US" sz="2800" dirty="0"/>
              <a:t>HOMEWORK FOR THE SCOUTS</a:t>
            </a:r>
          </a:p>
        </p:txBody>
      </p:sp>
    </p:spTree>
    <p:extLst>
      <p:ext uri="{BB962C8B-B14F-4D97-AF65-F5344CB8AC3E}">
        <p14:creationId xmlns:p14="http://schemas.microsoft.com/office/powerpoint/2010/main" val="2764996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9C6671-5F38-724E-8F83-541DD037B2A7}"/>
              </a:ext>
            </a:extLst>
          </p:cNvPr>
          <p:cNvSpPr>
            <a:spLocks noGrp="1"/>
          </p:cNvSpPr>
          <p:nvPr>
            <p:ph idx="1"/>
          </p:nvPr>
        </p:nvSpPr>
        <p:spPr>
          <a:xfrm>
            <a:off x="457200" y="990600"/>
            <a:ext cx="8229600" cy="5486400"/>
          </a:xfrm>
        </p:spPr>
        <p:txBody>
          <a:bodyPr>
            <a:normAutofit fontScale="92500" lnSpcReduction="10000"/>
          </a:bodyPr>
          <a:lstStyle/>
          <a:p>
            <a:pPr marL="0" indent="0" algn="just">
              <a:buNone/>
            </a:pPr>
            <a:r>
              <a:rPr lang="en-US" dirty="0">
                <a:solidFill>
                  <a:schemeClr val="accent2"/>
                </a:solidFill>
              </a:rPr>
              <a:t>Explain what a river basin is.  Tell why all people living in a river basin should be concerned about land and water use in the basin.</a:t>
            </a:r>
          </a:p>
          <a:p>
            <a:pPr marL="0" indent="0">
              <a:buNone/>
            </a:pPr>
            <a:endParaRPr lang="en-US" sz="1200" dirty="0">
              <a:solidFill>
                <a:schemeClr val="accent2"/>
              </a:solidFill>
            </a:endParaRPr>
          </a:p>
          <a:p>
            <a:pPr marL="0" indent="0" algn="just">
              <a:buNone/>
            </a:pPr>
            <a:r>
              <a:rPr lang="en-US" sz="2400" dirty="0"/>
              <a:t>A </a:t>
            </a:r>
            <a:r>
              <a:rPr lang="en-US" sz="2400" b="1" dirty="0"/>
              <a:t>river basin</a:t>
            </a:r>
            <a:r>
              <a:rPr lang="en-US" sz="2400" dirty="0"/>
              <a:t> is the area of land from which all the water flows into a particular river.</a:t>
            </a:r>
          </a:p>
          <a:p>
            <a:pPr marL="0" indent="0" algn="just">
              <a:buNone/>
            </a:pPr>
            <a:endParaRPr lang="en-US" sz="2400" dirty="0">
              <a:solidFill>
                <a:schemeClr val="accent2"/>
              </a:solidFill>
            </a:endParaRPr>
          </a:p>
          <a:p>
            <a:pPr marL="0" indent="0" algn="just">
              <a:buNone/>
            </a:pPr>
            <a:r>
              <a:rPr lang="en-US" sz="2400" dirty="0"/>
              <a:t>Most rivers cross several political boundaries and many types of terrain as they flow through different states on the way to the ocean. The way that land and water are used and managed in the small watersheds in the upper part of the river basin affects the quality and quantity of water people in cities downstream will have. So in dealing with the complex problems of natural resource use and population growth, attention must be given to the needs of all the people in the river basin because the river links them together.</a:t>
            </a:r>
            <a:endParaRPr lang="en-US" sz="2400" dirty="0">
              <a:solidFill>
                <a:schemeClr val="accent2"/>
              </a:solidFill>
            </a:endParaRPr>
          </a:p>
        </p:txBody>
      </p:sp>
      <p:sp>
        <p:nvSpPr>
          <p:cNvPr id="3" name="Title 2">
            <a:extLst>
              <a:ext uri="{FF2B5EF4-FFF2-40B4-BE49-F238E27FC236}">
                <a16:creationId xmlns:a16="http://schemas.microsoft.com/office/drawing/2014/main" id="{D6328A7F-00A9-4849-8F2F-462C4E9B7F66}"/>
              </a:ext>
            </a:extLst>
          </p:cNvPr>
          <p:cNvSpPr>
            <a:spLocks noGrp="1"/>
          </p:cNvSpPr>
          <p:nvPr>
            <p:ph type="title"/>
          </p:nvPr>
        </p:nvSpPr>
        <p:spPr>
          <a:xfrm>
            <a:off x="457200" y="152400"/>
            <a:ext cx="8229600" cy="762000"/>
          </a:xfrm>
        </p:spPr>
        <p:txBody>
          <a:bodyPr/>
          <a:lstStyle/>
          <a:p>
            <a:r>
              <a:rPr lang="en-US" dirty="0">
                <a:solidFill>
                  <a:schemeClr val="accent2"/>
                </a:solidFill>
              </a:rPr>
              <a:t>Requirement 4d</a:t>
            </a:r>
          </a:p>
        </p:txBody>
      </p:sp>
    </p:spTree>
    <p:extLst>
      <p:ext uri="{BB962C8B-B14F-4D97-AF65-F5344CB8AC3E}">
        <p14:creationId xmlns:p14="http://schemas.microsoft.com/office/powerpoint/2010/main" val="3332775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C480FC-078D-DC4F-B3E8-B0A5714906F4}"/>
              </a:ext>
            </a:extLst>
          </p:cNvPr>
          <p:cNvSpPr>
            <a:spLocks noGrp="1"/>
          </p:cNvSpPr>
          <p:nvPr>
            <p:ph idx="1"/>
          </p:nvPr>
        </p:nvSpPr>
        <p:spPr>
          <a:xfrm>
            <a:off x="457200" y="1066800"/>
            <a:ext cx="8229600" cy="5029200"/>
          </a:xfrm>
        </p:spPr>
        <p:txBody>
          <a:bodyPr/>
          <a:lstStyle/>
          <a:p>
            <a:pPr marL="514350" indent="-514350">
              <a:buFont typeface="+mj-lt"/>
              <a:buAutoNum type="arabicPeriod" startAt="5"/>
            </a:pPr>
            <a:r>
              <a:rPr lang="en-US" dirty="0">
                <a:solidFill>
                  <a:schemeClr val="accent2"/>
                </a:solidFill>
              </a:rPr>
              <a:t>Do the following:</a:t>
            </a:r>
          </a:p>
          <a:p>
            <a:pPr marL="880110" lvl="1" indent="-514350">
              <a:buFont typeface="+mj-lt"/>
              <a:buAutoNum type="alphaLcPeriod"/>
            </a:pPr>
            <a:r>
              <a:rPr lang="en-US" dirty="0"/>
              <a:t>Make a drawing to show the hydrologic cycle</a:t>
            </a:r>
          </a:p>
          <a:p>
            <a:pPr marL="880110" lvl="1" indent="-514350">
              <a:buFont typeface="+mj-lt"/>
              <a:buAutoNum type="alphaLcPeriod"/>
            </a:pPr>
            <a:r>
              <a:rPr lang="en-US" dirty="0"/>
              <a:t>Demonstrate at least two of the following actions of water in relation to soil: percolation, capillary action, precipitation, evaporation, transpiration.</a:t>
            </a:r>
          </a:p>
          <a:p>
            <a:pPr marL="880110" lvl="1" indent="-514350">
              <a:buFont typeface="+mj-lt"/>
              <a:buAutoNum type="alphaLcPeriod"/>
            </a:pPr>
            <a:r>
              <a:rPr lang="en-US" dirty="0"/>
              <a:t>Explain how the removal of vegetation will affect the way water runs off a watershed.</a:t>
            </a:r>
          </a:p>
          <a:p>
            <a:pPr marL="880110" lvl="1" indent="-514350">
              <a:buFont typeface="+mj-lt"/>
              <a:buAutoNum type="alphaLcPeriod"/>
            </a:pPr>
            <a:r>
              <a:rPr lang="en-US" dirty="0"/>
              <a:t>Tell how uses of forest, range, and farmland affect usable water supply.</a:t>
            </a:r>
          </a:p>
          <a:p>
            <a:pPr marL="880110" lvl="1" indent="-514350">
              <a:buFont typeface="+mj-lt"/>
              <a:buAutoNum type="alphaLcPeriod"/>
            </a:pPr>
            <a:r>
              <a:rPr lang="en-US" dirty="0"/>
              <a:t>Explain how industrial use affects water supply.</a:t>
            </a:r>
          </a:p>
        </p:txBody>
      </p:sp>
      <p:sp>
        <p:nvSpPr>
          <p:cNvPr id="3" name="Title 2">
            <a:extLst>
              <a:ext uri="{FF2B5EF4-FFF2-40B4-BE49-F238E27FC236}">
                <a16:creationId xmlns:a16="http://schemas.microsoft.com/office/drawing/2014/main" id="{45D2B9C4-4896-7E47-A469-0BC32ADC7084}"/>
              </a:ext>
            </a:extLst>
          </p:cNvPr>
          <p:cNvSpPr>
            <a:spLocks noGrp="1"/>
          </p:cNvSpPr>
          <p:nvPr>
            <p:ph type="title"/>
          </p:nvPr>
        </p:nvSpPr>
        <p:spPr>
          <a:xfrm>
            <a:off x="457200" y="152400"/>
            <a:ext cx="8229600" cy="762000"/>
          </a:xfrm>
        </p:spPr>
        <p:txBody>
          <a:bodyPr/>
          <a:lstStyle/>
          <a:p>
            <a:r>
              <a:rPr lang="en-US" dirty="0">
                <a:solidFill>
                  <a:schemeClr val="accent2"/>
                </a:solidFill>
              </a:rPr>
              <a:t>Requirement 5</a:t>
            </a:r>
          </a:p>
        </p:txBody>
      </p:sp>
    </p:spTree>
    <p:extLst>
      <p:ext uri="{BB962C8B-B14F-4D97-AF65-F5344CB8AC3E}">
        <p14:creationId xmlns:p14="http://schemas.microsoft.com/office/powerpoint/2010/main" val="3380892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C480FC-078D-DC4F-B3E8-B0A5714906F4}"/>
              </a:ext>
            </a:extLst>
          </p:cNvPr>
          <p:cNvSpPr>
            <a:spLocks noGrp="1"/>
          </p:cNvSpPr>
          <p:nvPr>
            <p:ph idx="1"/>
          </p:nvPr>
        </p:nvSpPr>
        <p:spPr>
          <a:xfrm>
            <a:off x="457200" y="914400"/>
            <a:ext cx="8229600" cy="533400"/>
          </a:xfrm>
        </p:spPr>
        <p:txBody>
          <a:bodyPr>
            <a:normAutofit/>
          </a:bodyPr>
          <a:lstStyle/>
          <a:p>
            <a:pPr marL="0" indent="0">
              <a:buNone/>
            </a:pPr>
            <a:r>
              <a:rPr lang="en-US" dirty="0">
                <a:solidFill>
                  <a:schemeClr val="accent2"/>
                </a:solidFill>
              </a:rPr>
              <a:t>Make a drawing to show the hydrologic cycle</a:t>
            </a:r>
          </a:p>
        </p:txBody>
      </p:sp>
      <p:sp>
        <p:nvSpPr>
          <p:cNvPr id="3" name="Title 2">
            <a:extLst>
              <a:ext uri="{FF2B5EF4-FFF2-40B4-BE49-F238E27FC236}">
                <a16:creationId xmlns:a16="http://schemas.microsoft.com/office/drawing/2014/main" id="{45D2B9C4-4896-7E47-A469-0BC32ADC7084}"/>
              </a:ext>
            </a:extLst>
          </p:cNvPr>
          <p:cNvSpPr>
            <a:spLocks noGrp="1"/>
          </p:cNvSpPr>
          <p:nvPr>
            <p:ph type="title"/>
          </p:nvPr>
        </p:nvSpPr>
        <p:spPr>
          <a:xfrm>
            <a:off x="457200" y="152400"/>
            <a:ext cx="8229600" cy="762000"/>
          </a:xfrm>
        </p:spPr>
        <p:txBody>
          <a:bodyPr/>
          <a:lstStyle/>
          <a:p>
            <a:r>
              <a:rPr lang="en-US" dirty="0">
                <a:solidFill>
                  <a:schemeClr val="accent2"/>
                </a:solidFill>
              </a:rPr>
              <a:t>Requirement 5a</a:t>
            </a:r>
          </a:p>
        </p:txBody>
      </p:sp>
      <p:pic>
        <p:nvPicPr>
          <p:cNvPr id="5" name="Picture 4">
            <a:extLst>
              <a:ext uri="{FF2B5EF4-FFF2-40B4-BE49-F238E27FC236}">
                <a16:creationId xmlns:a16="http://schemas.microsoft.com/office/drawing/2014/main" id="{9DFF2E7B-FDAE-E64B-A46F-BCD4D6738A0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36074" y="1437290"/>
            <a:ext cx="7071852" cy="50397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8915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C480FC-078D-DC4F-B3E8-B0A5714906F4}"/>
              </a:ext>
            </a:extLst>
          </p:cNvPr>
          <p:cNvSpPr>
            <a:spLocks noGrp="1"/>
          </p:cNvSpPr>
          <p:nvPr>
            <p:ph idx="1"/>
          </p:nvPr>
        </p:nvSpPr>
        <p:spPr>
          <a:xfrm>
            <a:off x="457200" y="914400"/>
            <a:ext cx="8229600" cy="1569660"/>
          </a:xfrm>
        </p:spPr>
        <p:txBody>
          <a:bodyPr/>
          <a:lstStyle/>
          <a:p>
            <a:pPr marL="0" indent="0" algn="just">
              <a:buNone/>
            </a:pPr>
            <a:r>
              <a:rPr lang="en-US" dirty="0">
                <a:solidFill>
                  <a:schemeClr val="accent2"/>
                </a:solidFill>
              </a:rPr>
              <a:t>Demonstrate at least two of the following actions of water in relation to soil: percolation, capillary action, precipitation, evaporation, transpiration.</a:t>
            </a:r>
          </a:p>
          <a:p>
            <a:pPr marL="0" indent="0" algn="just">
              <a:buNone/>
            </a:pPr>
            <a:endParaRPr lang="en-US" dirty="0">
              <a:solidFill>
                <a:schemeClr val="accent2"/>
              </a:solidFill>
            </a:endParaRPr>
          </a:p>
          <a:p>
            <a:pPr marL="0" indent="0" algn="just">
              <a:buNone/>
            </a:pPr>
            <a:endParaRPr lang="en-US" dirty="0">
              <a:solidFill>
                <a:schemeClr val="accent2"/>
              </a:solidFill>
            </a:endParaRPr>
          </a:p>
        </p:txBody>
      </p:sp>
      <p:sp>
        <p:nvSpPr>
          <p:cNvPr id="3" name="Title 2">
            <a:extLst>
              <a:ext uri="{FF2B5EF4-FFF2-40B4-BE49-F238E27FC236}">
                <a16:creationId xmlns:a16="http://schemas.microsoft.com/office/drawing/2014/main" id="{45D2B9C4-4896-7E47-A469-0BC32ADC7084}"/>
              </a:ext>
            </a:extLst>
          </p:cNvPr>
          <p:cNvSpPr>
            <a:spLocks noGrp="1"/>
          </p:cNvSpPr>
          <p:nvPr>
            <p:ph type="title"/>
          </p:nvPr>
        </p:nvSpPr>
        <p:spPr>
          <a:xfrm>
            <a:off x="457200" y="152400"/>
            <a:ext cx="8229600" cy="762000"/>
          </a:xfrm>
        </p:spPr>
        <p:txBody>
          <a:bodyPr/>
          <a:lstStyle/>
          <a:p>
            <a:r>
              <a:rPr lang="en-US" dirty="0">
                <a:solidFill>
                  <a:schemeClr val="accent2"/>
                </a:solidFill>
              </a:rPr>
              <a:t>Requirement 5b</a:t>
            </a:r>
          </a:p>
        </p:txBody>
      </p:sp>
      <p:sp>
        <p:nvSpPr>
          <p:cNvPr id="4" name="Rectangle 3">
            <a:extLst>
              <a:ext uri="{FF2B5EF4-FFF2-40B4-BE49-F238E27FC236}">
                <a16:creationId xmlns:a16="http://schemas.microsoft.com/office/drawing/2014/main" id="{4754314A-75F7-C64B-97BB-3D388400B054}"/>
              </a:ext>
            </a:extLst>
          </p:cNvPr>
          <p:cNvSpPr/>
          <p:nvPr/>
        </p:nvSpPr>
        <p:spPr>
          <a:xfrm>
            <a:off x="685800" y="2895600"/>
            <a:ext cx="7467600" cy="1938992"/>
          </a:xfrm>
          <a:prstGeom prst="rect">
            <a:avLst/>
          </a:prstGeom>
        </p:spPr>
        <p:txBody>
          <a:bodyPr wrap="square">
            <a:spAutoFit/>
          </a:bodyPr>
          <a:lstStyle/>
          <a:p>
            <a:pPr algn="just"/>
            <a:r>
              <a:rPr lang="en-US" sz="2400" dirty="0"/>
              <a:t>For other Scouts, I asked them to boil water (evaporation), and then also to pour water in the ground (percolation): and have a family member video record it or tell me it was demonstrated to them (have parent drop me a note saying they saw it). </a:t>
            </a:r>
          </a:p>
        </p:txBody>
      </p:sp>
    </p:spTree>
    <p:extLst>
      <p:ext uri="{BB962C8B-B14F-4D97-AF65-F5344CB8AC3E}">
        <p14:creationId xmlns:p14="http://schemas.microsoft.com/office/powerpoint/2010/main" val="2655496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C480FC-078D-DC4F-B3E8-B0A5714906F4}"/>
              </a:ext>
            </a:extLst>
          </p:cNvPr>
          <p:cNvSpPr>
            <a:spLocks noGrp="1"/>
          </p:cNvSpPr>
          <p:nvPr>
            <p:ph idx="1"/>
          </p:nvPr>
        </p:nvSpPr>
        <p:spPr>
          <a:xfrm>
            <a:off x="457200" y="1066800"/>
            <a:ext cx="8229600" cy="5334000"/>
          </a:xfrm>
        </p:spPr>
        <p:txBody>
          <a:bodyPr>
            <a:normAutofit/>
          </a:bodyPr>
          <a:lstStyle/>
          <a:p>
            <a:pPr marL="0" indent="0">
              <a:buNone/>
            </a:pPr>
            <a:r>
              <a:rPr lang="en-US" dirty="0">
                <a:solidFill>
                  <a:schemeClr val="accent2"/>
                </a:solidFill>
              </a:rPr>
              <a:t>Explain how the removal of vegetation will affect the way water runs off a watershed.</a:t>
            </a:r>
          </a:p>
          <a:p>
            <a:pPr marL="0" indent="0">
              <a:buNone/>
            </a:pPr>
            <a:endParaRPr lang="en-US" dirty="0"/>
          </a:p>
          <a:p>
            <a:pPr marL="0" indent="0" algn="just">
              <a:buNone/>
            </a:pPr>
            <a:r>
              <a:rPr lang="en-US" sz="2000" dirty="0"/>
              <a:t>Why hasn’t all the soil been splashed, washed, and blown away by this time? You can discover the answer to this question. Have you ever seen dust blowing from a lawn that has a thick grass cover? Have you ever seen mud splash up after a rain from soil covered with grass? The grass broke the force of the falling water, and its roots held the soil tightly in place. In the same way, plants break the force of falling raindrops. Their roots help water enter the soil by keeping it porous. They hold the soil particles together so that moving water cannot break the particles apart and carry them away. Plants also slow down running water, thereby allowing some time for it to soak in. Plants growing closely together protect the soil from strong winds. The tops of the plants slow down the wind, and the roots help hold the soil in place. </a:t>
            </a:r>
            <a:endParaRPr lang="en-US" sz="2000" dirty="0">
              <a:solidFill>
                <a:schemeClr val="accent2"/>
              </a:solidFill>
            </a:endParaRPr>
          </a:p>
        </p:txBody>
      </p:sp>
      <p:sp>
        <p:nvSpPr>
          <p:cNvPr id="3" name="Title 2">
            <a:extLst>
              <a:ext uri="{FF2B5EF4-FFF2-40B4-BE49-F238E27FC236}">
                <a16:creationId xmlns:a16="http://schemas.microsoft.com/office/drawing/2014/main" id="{45D2B9C4-4896-7E47-A469-0BC32ADC7084}"/>
              </a:ext>
            </a:extLst>
          </p:cNvPr>
          <p:cNvSpPr>
            <a:spLocks noGrp="1"/>
          </p:cNvSpPr>
          <p:nvPr>
            <p:ph type="title"/>
          </p:nvPr>
        </p:nvSpPr>
        <p:spPr>
          <a:xfrm>
            <a:off x="457200" y="152400"/>
            <a:ext cx="8229600" cy="762000"/>
          </a:xfrm>
        </p:spPr>
        <p:txBody>
          <a:bodyPr/>
          <a:lstStyle/>
          <a:p>
            <a:r>
              <a:rPr lang="en-US" dirty="0">
                <a:solidFill>
                  <a:schemeClr val="accent2"/>
                </a:solidFill>
              </a:rPr>
              <a:t>Requirement 5c</a:t>
            </a:r>
          </a:p>
        </p:txBody>
      </p:sp>
    </p:spTree>
    <p:extLst>
      <p:ext uri="{BB962C8B-B14F-4D97-AF65-F5344CB8AC3E}">
        <p14:creationId xmlns:p14="http://schemas.microsoft.com/office/powerpoint/2010/main" val="3745062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C480FC-078D-DC4F-B3E8-B0A5714906F4}"/>
              </a:ext>
            </a:extLst>
          </p:cNvPr>
          <p:cNvSpPr>
            <a:spLocks noGrp="1"/>
          </p:cNvSpPr>
          <p:nvPr>
            <p:ph idx="1"/>
          </p:nvPr>
        </p:nvSpPr>
        <p:spPr>
          <a:xfrm>
            <a:off x="457200" y="990600"/>
            <a:ext cx="8229600" cy="457200"/>
          </a:xfrm>
        </p:spPr>
        <p:txBody>
          <a:bodyPr>
            <a:normAutofit/>
          </a:bodyPr>
          <a:lstStyle/>
          <a:p>
            <a:pPr marL="0" indent="0">
              <a:buNone/>
            </a:pPr>
            <a:r>
              <a:rPr lang="en-US" sz="2000" dirty="0">
                <a:solidFill>
                  <a:schemeClr val="accent2"/>
                </a:solidFill>
              </a:rPr>
              <a:t>Tell how uses of forest, range, and farmland affect usable water supply.</a:t>
            </a:r>
          </a:p>
        </p:txBody>
      </p:sp>
      <p:sp>
        <p:nvSpPr>
          <p:cNvPr id="3" name="Title 2">
            <a:extLst>
              <a:ext uri="{FF2B5EF4-FFF2-40B4-BE49-F238E27FC236}">
                <a16:creationId xmlns:a16="http://schemas.microsoft.com/office/drawing/2014/main" id="{45D2B9C4-4896-7E47-A469-0BC32ADC7084}"/>
              </a:ext>
            </a:extLst>
          </p:cNvPr>
          <p:cNvSpPr>
            <a:spLocks noGrp="1"/>
          </p:cNvSpPr>
          <p:nvPr>
            <p:ph type="title"/>
          </p:nvPr>
        </p:nvSpPr>
        <p:spPr>
          <a:xfrm>
            <a:off x="457200" y="152400"/>
            <a:ext cx="8229600" cy="838200"/>
          </a:xfrm>
        </p:spPr>
        <p:txBody>
          <a:bodyPr/>
          <a:lstStyle/>
          <a:p>
            <a:r>
              <a:rPr lang="en-US" dirty="0">
                <a:solidFill>
                  <a:schemeClr val="accent2"/>
                </a:solidFill>
              </a:rPr>
              <a:t>Requirement 5d</a:t>
            </a:r>
          </a:p>
        </p:txBody>
      </p:sp>
      <p:sp>
        <p:nvSpPr>
          <p:cNvPr id="4" name="TextBox 3">
            <a:extLst>
              <a:ext uri="{FF2B5EF4-FFF2-40B4-BE49-F238E27FC236}">
                <a16:creationId xmlns:a16="http://schemas.microsoft.com/office/drawing/2014/main" id="{E49B417C-16E3-1845-9CA7-8E886EA25D63}"/>
              </a:ext>
            </a:extLst>
          </p:cNvPr>
          <p:cNvSpPr txBox="1"/>
          <p:nvPr/>
        </p:nvSpPr>
        <p:spPr>
          <a:xfrm>
            <a:off x="457200" y="1447800"/>
            <a:ext cx="8229600" cy="5078313"/>
          </a:xfrm>
          <a:prstGeom prst="rect">
            <a:avLst/>
          </a:prstGeom>
          <a:noFill/>
        </p:spPr>
        <p:txBody>
          <a:bodyPr wrap="square" rtlCol="0">
            <a:spAutoFit/>
          </a:bodyPr>
          <a:lstStyle/>
          <a:p>
            <a:pPr algn="just"/>
            <a:r>
              <a:rPr lang="en-US" dirty="0"/>
              <a:t>Agricultural water is water that is used to grow fresh produce and sustain livestock. The use of agricultural water makes it possible to grow fruits and vegetables and raise livestock, which is a main part of our diet. Agricultural water is used for irrigation, pesticide and fertilizer applications, crop cooling (for example, light irrigation), and frost control. According to the United States Geological Survey (USGS), water used for irrigation accounts for nearly 65 percent of the world’s freshwater withdrawals excluding thermoelectric power. There are 330 million acres of land used for agricultural purposes in the United States that produce an abundance of food and other products.</a:t>
            </a:r>
          </a:p>
          <a:p>
            <a:pPr algn="just"/>
            <a:endParaRPr lang="en-US" dirty="0"/>
          </a:p>
          <a:p>
            <a:pPr algn="just"/>
            <a:r>
              <a:rPr lang="en-US" dirty="0"/>
              <a:t>When agricultural water is used effectively and safely, production and crop yield are positively affected. A decrease in applied water can cause production and yield to decrease. Management strategies are the most important way to improve agricultural water use and maintain optimal production and yield. The key is to implement management strategies that improve water use efficiency without decreasing yield. Some examples include improved irrigation scheduling and crop specific irrigation management. These strategies allow for the conservation of water and energy, and decrease grower’s costs.</a:t>
            </a:r>
          </a:p>
        </p:txBody>
      </p:sp>
    </p:spTree>
    <p:extLst>
      <p:ext uri="{BB962C8B-B14F-4D97-AF65-F5344CB8AC3E}">
        <p14:creationId xmlns:p14="http://schemas.microsoft.com/office/powerpoint/2010/main" val="10563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685800"/>
          </a:xfrm>
        </p:spPr>
        <p:txBody>
          <a:bodyPr>
            <a:noAutofit/>
          </a:bodyPr>
          <a:lstStyle/>
          <a:p>
            <a:r>
              <a:rPr lang="en-US" sz="3200" dirty="0">
                <a:solidFill>
                  <a:schemeClr val="accent2"/>
                </a:solidFill>
              </a:rPr>
              <a:t>Mr. Bill Jennings’ Blue Card for this Merit Badge</a:t>
            </a:r>
          </a:p>
        </p:txBody>
      </p:sp>
      <p:pic>
        <p:nvPicPr>
          <p:cNvPr id="9" name="Picture 8">
            <a:extLst>
              <a:ext uri="{FF2B5EF4-FFF2-40B4-BE49-F238E27FC236}">
                <a16:creationId xmlns:a16="http://schemas.microsoft.com/office/drawing/2014/main" id="{60A1E85F-91C8-B04B-8786-6E97398594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990600"/>
            <a:ext cx="3581400" cy="5309557"/>
          </a:xfrm>
          <a:prstGeom prst="rect">
            <a:avLst/>
          </a:prstGeom>
        </p:spPr>
      </p:pic>
      <p:sp>
        <p:nvSpPr>
          <p:cNvPr id="10" name="TextBox 9">
            <a:extLst>
              <a:ext uri="{FF2B5EF4-FFF2-40B4-BE49-F238E27FC236}">
                <a16:creationId xmlns:a16="http://schemas.microsoft.com/office/drawing/2014/main" id="{11F21AEA-E749-7749-949D-7101F63DE7BF}"/>
              </a:ext>
            </a:extLst>
          </p:cNvPr>
          <p:cNvSpPr txBox="1"/>
          <p:nvPr/>
        </p:nvSpPr>
        <p:spPr>
          <a:xfrm>
            <a:off x="4876800" y="1752600"/>
            <a:ext cx="3429000" cy="3170099"/>
          </a:xfrm>
          <a:prstGeom prst="rect">
            <a:avLst/>
          </a:prstGeom>
          <a:noFill/>
        </p:spPr>
        <p:txBody>
          <a:bodyPr wrap="square" rtlCol="0">
            <a:spAutoFit/>
          </a:bodyPr>
          <a:lstStyle/>
          <a:p>
            <a:pPr algn="just"/>
            <a:r>
              <a:rPr lang="en-US" sz="2000" dirty="0"/>
              <a:t>Yep, prior to </a:t>
            </a:r>
            <a:r>
              <a:rPr lang="en-US" sz="2000" dirty="0" err="1"/>
              <a:t>Scoutbook</a:t>
            </a:r>
            <a:r>
              <a:rPr lang="en-US" sz="2000" dirty="0"/>
              <a:t>, we used Blue Cards exclusively – here is my applicant’s record from 1974 that was signed by my Scoutmaster Milo J. </a:t>
            </a:r>
            <a:r>
              <a:rPr lang="en-US" sz="2000" dirty="0" err="1"/>
              <a:t>Odiorne</a:t>
            </a:r>
            <a:r>
              <a:rPr lang="en-US" sz="2000" dirty="0"/>
              <a:t>!</a:t>
            </a:r>
          </a:p>
          <a:p>
            <a:pPr algn="just"/>
            <a:endParaRPr lang="en-US" sz="2000" dirty="0"/>
          </a:p>
          <a:p>
            <a:pPr algn="just"/>
            <a:r>
              <a:rPr lang="en-US" sz="2000" dirty="0"/>
              <a:t>Back then, you didn’t have to dial the area code when you called someone!!!</a:t>
            </a:r>
          </a:p>
        </p:txBody>
      </p:sp>
    </p:spTree>
    <p:extLst>
      <p:ext uri="{BB962C8B-B14F-4D97-AF65-F5344CB8AC3E}">
        <p14:creationId xmlns:p14="http://schemas.microsoft.com/office/powerpoint/2010/main" val="59511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C480FC-078D-DC4F-B3E8-B0A5714906F4}"/>
              </a:ext>
            </a:extLst>
          </p:cNvPr>
          <p:cNvSpPr>
            <a:spLocks noGrp="1"/>
          </p:cNvSpPr>
          <p:nvPr>
            <p:ph idx="1"/>
          </p:nvPr>
        </p:nvSpPr>
        <p:spPr>
          <a:xfrm>
            <a:off x="457200" y="990600"/>
            <a:ext cx="8229600" cy="762000"/>
          </a:xfrm>
        </p:spPr>
        <p:txBody>
          <a:bodyPr/>
          <a:lstStyle/>
          <a:p>
            <a:pPr marL="0" indent="0">
              <a:buNone/>
            </a:pPr>
            <a:r>
              <a:rPr lang="en-US" dirty="0">
                <a:solidFill>
                  <a:schemeClr val="accent2"/>
                </a:solidFill>
              </a:rPr>
              <a:t>Explain how industrial use affects water supply.</a:t>
            </a:r>
          </a:p>
        </p:txBody>
      </p:sp>
      <p:sp>
        <p:nvSpPr>
          <p:cNvPr id="3" name="Title 2">
            <a:extLst>
              <a:ext uri="{FF2B5EF4-FFF2-40B4-BE49-F238E27FC236}">
                <a16:creationId xmlns:a16="http://schemas.microsoft.com/office/drawing/2014/main" id="{45D2B9C4-4896-7E47-A469-0BC32ADC7084}"/>
              </a:ext>
            </a:extLst>
          </p:cNvPr>
          <p:cNvSpPr>
            <a:spLocks noGrp="1"/>
          </p:cNvSpPr>
          <p:nvPr>
            <p:ph type="title"/>
          </p:nvPr>
        </p:nvSpPr>
        <p:spPr>
          <a:xfrm>
            <a:off x="457200" y="152400"/>
            <a:ext cx="8229600" cy="762000"/>
          </a:xfrm>
        </p:spPr>
        <p:txBody>
          <a:bodyPr/>
          <a:lstStyle/>
          <a:p>
            <a:r>
              <a:rPr lang="en-US" dirty="0">
                <a:solidFill>
                  <a:schemeClr val="accent2"/>
                </a:solidFill>
              </a:rPr>
              <a:t>Requirement 5e</a:t>
            </a:r>
          </a:p>
        </p:txBody>
      </p:sp>
      <p:sp>
        <p:nvSpPr>
          <p:cNvPr id="4" name="TextBox 3">
            <a:extLst>
              <a:ext uri="{FF2B5EF4-FFF2-40B4-BE49-F238E27FC236}">
                <a16:creationId xmlns:a16="http://schemas.microsoft.com/office/drawing/2014/main" id="{37B7FF54-762A-F847-85E2-00A17BCEA272}"/>
              </a:ext>
            </a:extLst>
          </p:cNvPr>
          <p:cNvSpPr txBox="1"/>
          <p:nvPr/>
        </p:nvSpPr>
        <p:spPr>
          <a:xfrm>
            <a:off x="457200" y="1789176"/>
            <a:ext cx="8077200" cy="3416320"/>
          </a:xfrm>
          <a:prstGeom prst="rect">
            <a:avLst/>
          </a:prstGeom>
          <a:noFill/>
        </p:spPr>
        <p:txBody>
          <a:bodyPr wrap="square" rtlCol="0">
            <a:spAutoFit/>
          </a:bodyPr>
          <a:lstStyle/>
          <a:p>
            <a:pPr algn="just"/>
            <a:r>
              <a:rPr lang="en-US" dirty="0"/>
              <a:t>Manufacturing and other industries use water during the production process for either creating their products or cooling equipment used in creating their products. According to the United States Geological Survey (USGS), industrial water is used for fabricating, processing, washing, diluting, cooling, or transporting a product. Water is also used by smelting facilities, petroleum refineries, and industries producing chemical products, food, and paper products. Large amounts of water are used mostly to produce food, paper, and chemicals.</a:t>
            </a:r>
          </a:p>
          <a:p>
            <a:pPr algn="just"/>
            <a:br>
              <a:rPr lang="en-US" dirty="0"/>
            </a:br>
            <a:r>
              <a:rPr lang="en-US" dirty="0"/>
              <a:t>This use of large amounts of fresh water is taken from other uses: residential consumption, and water for agriculture are impacted when there are large industrial consumers of water.</a:t>
            </a:r>
          </a:p>
        </p:txBody>
      </p:sp>
    </p:spTree>
    <p:extLst>
      <p:ext uri="{BB962C8B-B14F-4D97-AF65-F5344CB8AC3E}">
        <p14:creationId xmlns:p14="http://schemas.microsoft.com/office/powerpoint/2010/main" val="2799307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22050F-46D5-114C-BAA4-03DEC23BE446}"/>
              </a:ext>
            </a:extLst>
          </p:cNvPr>
          <p:cNvSpPr>
            <a:spLocks noGrp="1"/>
          </p:cNvSpPr>
          <p:nvPr>
            <p:ph idx="1"/>
          </p:nvPr>
        </p:nvSpPr>
        <p:spPr>
          <a:xfrm>
            <a:off x="457200" y="990600"/>
            <a:ext cx="8229600" cy="3886200"/>
          </a:xfrm>
        </p:spPr>
        <p:txBody>
          <a:bodyPr/>
          <a:lstStyle/>
          <a:p>
            <a:pPr marL="514350" indent="-514350">
              <a:buFont typeface="+mj-lt"/>
              <a:buAutoNum type="arabicPeriod" startAt="6"/>
            </a:pPr>
            <a:r>
              <a:rPr lang="en-US" dirty="0">
                <a:solidFill>
                  <a:schemeClr val="accent2"/>
                </a:solidFill>
              </a:rPr>
              <a:t>Do the following:</a:t>
            </a:r>
          </a:p>
          <a:p>
            <a:pPr marL="822960" lvl="1" indent="-457200">
              <a:buFont typeface="+mj-lt"/>
              <a:buAutoNum type="alphaLcPeriod"/>
            </a:pPr>
            <a:r>
              <a:rPr lang="en-US" dirty="0"/>
              <a:t>Tell what is meant by “water pollution.”</a:t>
            </a:r>
          </a:p>
          <a:p>
            <a:pPr marL="822960" lvl="1" indent="-457200">
              <a:buFont typeface="+mj-lt"/>
              <a:buAutoNum type="alphaLcPeriod"/>
            </a:pPr>
            <a:r>
              <a:rPr lang="en-US" dirty="0"/>
              <a:t>Describe common sources of water pollution and explain the effects of each.</a:t>
            </a:r>
          </a:p>
          <a:p>
            <a:pPr marL="822960" lvl="1" indent="-457200">
              <a:buFont typeface="+mj-lt"/>
              <a:buAutoNum type="alphaLcPeriod"/>
            </a:pPr>
            <a:r>
              <a:rPr lang="en-US" dirty="0"/>
              <a:t>Tell what is meant by “primary water treatment,” “secondary waste treatment,” and “biochemical oxygen demand.”</a:t>
            </a:r>
          </a:p>
          <a:p>
            <a:pPr marL="822960" lvl="1" indent="-457200">
              <a:buFont typeface="+mj-lt"/>
              <a:buAutoNum type="alphaLcPeriod"/>
            </a:pPr>
            <a:r>
              <a:rPr lang="en-US" dirty="0"/>
              <a:t>Make a drawing showing the principles of complete waste treatment.</a:t>
            </a:r>
          </a:p>
        </p:txBody>
      </p:sp>
      <p:sp>
        <p:nvSpPr>
          <p:cNvPr id="3" name="Title 2">
            <a:extLst>
              <a:ext uri="{FF2B5EF4-FFF2-40B4-BE49-F238E27FC236}">
                <a16:creationId xmlns:a16="http://schemas.microsoft.com/office/drawing/2014/main" id="{F4E276B2-8EA3-CA47-A235-0D99E9C02D2F}"/>
              </a:ext>
            </a:extLst>
          </p:cNvPr>
          <p:cNvSpPr>
            <a:spLocks noGrp="1"/>
          </p:cNvSpPr>
          <p:nvPr>
            <p:ph type="title"/>
          </p:nvPr>
        </p:nvSpPr>
        <p:spPr>
          <a:xfrm>
            <a:off x="457200" y="152400"/>
            <a:ext cx="8229600" cy="762000"/>
          </a:xfrm>
        </p:spPr>
        <p:txBody>
          <a:bodyPr/>
          <a:lstStyle/>
          <a:p>
            <a:r>
              <a:rPr lang="en-US" dirty="0">
                <a:solidFill>
                  <a:schemeClr val="accent2"/>
                </a:solidFill>
              </a:rPr>
              <a:t>Requirement 6</a:t>
            </a:r>
          </a:p>
        </p:txBody>
      </p:sp>
    </p:spTree>
    <p:extLst>
      <p:ext uri="{BB962C8B-B14F-4D97-AF65-F5344CB8AC3E}">
        <p14:creationId xmlns:p14="http://schemas.microsoft.com/office/powerpoint/2010/main" val="24079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22050F-46D5-114C-BAA4-03DEC23BE446}"/>
              </a:ext>
            </a:extLst>
          </p:cNvPr>
          <p:cNvSpPr>
            <a:spLocks noGrp="1"/>
          </p:cNvSpPr>
          <p:nvPr>
            <p:ph idx="1"/>
          </p:nvPr>
        </p:nvSpPr>
        <p:spPr>
          <a:xfrm>
            <a:off x="457200" y="914400"/>
            <a:ext cx="8229600" cy="5181600"/>
          </a:xfrm>
        </p:spPr>
        <p:txBody>
          <a:bodyPr/>
          <a:lstStyle/>
          <a:p>
            <a:pPr marL="0" indent="0">
              <a:buNone/>
            </a:pPr>
            <a:r>
              <a:rPr lang="en-US" dirty="0">
                <a:solidFill>
                  <a:schemeClr val="accent2"/>
                </a:solidFill>
              </a:rPr>
              <a:t>Tell what is meant by “water pollution.”</a:t>
            </a:r>
          </a:p>
        </p:txBody>
      </p:sp>
      <p:sp>
        <p:nvSpPr>
          <p:cNvPr id="3" name="Title 2">
            <a:extLst>
              <a:ext uri="{FF2B5EF4-FFF2-40B4-BE49-F238E27FC236}">
                <a16:creationId xmlns:a16="http://schemas.microsoft.com/office/drawing/2014/main" id="{F4E276B2-8EA3-CA47-A235-0D99E9C02D2F}"/>
              </a:ext>
            </a:extLst>
          </p:cNvPr>
          <p:cNvSpPr>
            <a:spLocks noGrp="1"/>
          </p:cNvSpPr>
          <p:nvPr>
            <p:ph type="title"/>
          </p:nvPr>
        </p:nvSpPr>
        <p:spPr>
          <a:xfrm>
            <a:off x="457200" y="152400"/>
            <a:ext cx="8229600" cy="762000"/>
          </a:xfrm>
        </p:spPr>
        <p:txBody>
          <a:bodyPr/>
          <a:lstStyle/>
          <a:p>
            <a:r>
              <a:rPr lang="en-US" dirty="0">
                <a:solidFill>
                  <a:schemeClr val="accent2"/>
                </a:solidFill>
              </a:rPr>
              <a:t>Requirement 6a</a:t>
            </a:r>
          </a:p>
        </p:txBody>
      </p:sp>
      <p:sp>
        <p:nvSpPr>
          <p:cNvPr id="4" name="TextBox 3">
            <a:extLst>
              <a:ext uri="{FF2B5EF4-FFF2-40B4-BE49-F238E27FC236}">
                <a16:creationId xmlns:a16="http://schemas.microsoft.com/office/drawing/2014/main" id="{65020F49-37C4-054A-B063-D2C751F7A2B2}"/>
              </a:ext>
            </a:extLst>
          </p:cNvPr>
          <p:cNvSpPr txBox="1"/>
          <p:nvPr/>
        </p:nvSpPr>
        <p:spPr>
          <a:xfrm>
            <a:off x="457200" y="1828800"/>
            <a:ext cx="8153400" cy="1200329"/>
          </a:xfrm>
          <a:prstGeom prst="rect">
            <a:avLst/>
          </a:prstGeom>
          <a:noFill/>
        </p:spPr>
        <p:txBody>
          <a:bodyPr wrap="square" rtlCol="0">
            <a:spAutoFit/>
          </a:bodyPr>
          <a:lstStyle/>
          <a:p>
            <a:pPr algn="just"/>
            <a:r>
              <a:rPr lang="en-US" dirty="0"/>
              <a:t>Water pollution occurs when harmful substances—often chemicals or microorganisms—contaminate a stream, river, lake, ocean, aquifer, or other body of water, degrading water quality and rendering it toxic to humans or the environment.</a:t>
            </a:r>
          </a:p>
        </p:txBody>
      </p:sp>
    </p:spTree>
    <p:extLst>
      <p:ext uri="{BB962C8B-B14F-4D97-AF65-F5344CB8AC3E}">
        <p14:creationId xmlns:p14="http://schemas.microsoft.com/office/powerpoint/2010/main" val="3165299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22050F-46D5-114C-BAA4-03DEC23BE446}"/>
              </a:ext>
            </a:extLst>
          </p:cNvPr>
          <p:cNvSpPr>
            <a:spLocks noGrp="1"/>
          </p:cNvSpPr>
          <p:nvPr>
            <p:ph idx="1"/>
          </p:nvPr>
        </p:nvSpPr>
        <p:spPr>
          <a:xfrm>
            <a:off x="457200" y="990600"/>
            <a:ext cx="8229600" cy="838200"/>
          </a:xfrm>
        </p:spPr>
        <p:txBody>
          <a:bodyPr>
            <a:normAutofit lnSpcReduction="10000"/>
          </a:bodyPr>
          <a:lstStyle/>
          <a:p>
            <a:pPr marL="0" indent="0">
              <a:buNone/>
            </a:pPr>
            <a:r>
              <a:rPr lang="en-US" dirty="0">
                <a:solidFill>
                  <a:schemeClr val="accent2"/>
                </a:solidFill>
              </a:rPr>
              <a:t>Describe common sources of water pollution and explain the effects of each.</a:t>
            </a:r>
          </a:p>
          <a:p>
            <a:pPr marL="0" indent="0">
              <a:buNone/>
            </a:pPr>
            <a:endParaRPr lang="en-US" dirty="0">
              <a:solidFill>
                <a:schemeClr val="accent2"/>
              </a:solidFill>
            </a:endParaRPr>
          </a:p>
        </p:txBody>
      </p:sp>
      <p:sp>
        <p:nvSpPr>
          <p:cNvPr id="3" name="Title 2">
            <a:extLst>
              <a:ext uri="{FF2B5EF4-FFF2-40B4-BE49-F238E27FC236}">
                <a16:creationId xmlns:a16="http://schemas.microsoft.com/office/drawing/2014/main" id="{F4E276B2-8EA3-CA47-A235-0D99E9C02D2F}"/>
              </a:ext>
            </a:extLst>
          </p:cNvPr>
          <p:cNvSpPr>
            <a:spLocks noGrp="1"/>
          </p:cNvSpPr>
          <p:nvPr>
            <p:ph type="title"/>
          </p:nvPr>
        </p:nvSpPr>
        <p:spPr>
          <a:xfrm>
            <a:off x="457200" y="152400"/>
            <a:ext cx="8229600" cy="838200"/>
          </a:xfrm>
        </p:spPr>
        <p:txBody>
          <a:bodyPr/>
          <a:lstStyle/>
          <a:p>
            <a:r>
              <a:rPr lang="en-US" dirty="0">
                <a:solidFill>
                  <a:schemeClr val="accent2"/>
                </a:solidFill>
              </a:rPr>
              <a:t>Requirement 6b</a:t>
            </a:r>
          </a:p>
        </p:txBody>
      </p:sp>
      <p:sp>
        <p:nvSpPr>
          <p:cNvPr id="4" name="TextBox 3">
            <a:extLst>
              <a:ext uri="{FF2B5EF4-FFF2-40B4-BE49-F238E27FC236}">
                <a16:creationId xmlns:a16="http://schemas.microsoft.com/office/drawing/2014/main" id="{D60DE98C-78CF-3E49-A0B5-F6AEFC43261B}"/>
              </a:ext>
            </a:extLst>
          </p:cNvPr>
          <p:cNvSpPr txBox="1"/>
          <p:nvPr/>
        </p:nvSpPr>
        <p:spPr>
          <a:xfrm>
            <a:off x="493776" y="1912571"/>
            <a:ext cx="8047139" cy="384721"/>
          </a:xfrm>
          <a:prstGeom prst="rect">
            <a:avLst/>
          </a:prstGeom>
          <a:noFill/>
        </p:spPr>
        <p:txBody>
          <a:bodyPr wrap="none" rtlCol="0">
            <a:spAutoFit/>
          </a:bodyPr>
          <a:lstStyle/>
          <a:p>
            <a:r>
              <a:rPr lang="en-US" sz="1900" dirty="0"/>
              <a:t>Agricultural, Sewage and Wastewater, Oil Pollution, and Radioactive Waste</a:t>
            </a:r>
          </a:p>
        </p:txBody>
      </p:sp>
      <p:sp>
        <p:nvSpPr>
          <p:cNvPr id="5" name="TextBox 4">
            <a:extLst>
              <a:ext uri="{FF2B5EF4-FFF2-40B4-BE49-F238E27FC236}">
                <a16:creationId xmlns:a16="http://schemas.microsoft.com/office/drawing/2014/main" id="{E69E4EE4-6383-8A44-AF93-6FFF0114EDD2}"/>
              </a:ext>
            </a:extLst>
          </p:cNvPr>
          <p:cNvSpPr txBox="1"/>
          <p:nvPr/>
        </p:nvSpPr>
        <p:spPr>
          <a:xfrm>
            <a:off x="493776" y="2462748"/>
            <a:ext cx="8229600" cy="3785652"/>
          </a:xfrm>
          <a:prstGeom prst="rect">
            <a:avLst/>
          </a:prstGeom>
          <a:noFill/>
        </p:spPr>
        <p:txBody>
          <a:bodyPr wrap="square" rtlCol="0">
            <a:spAutoFit/>
          </a:bodyPr>
          <a:lstStyle/>
          <a:p>
            <a:pPr algn="just"/>
            <a:r>
              <a:rPr lang="en-US" sz="2000" u="sng" dirty="0"/>
              <a:t>On human health</a:t>
            </a:r>
            <a:r>
              <a:rPr lang="en-US" sz="2000" dirty="0"/>
              <a:t>: To put it bluntly: Water pollution kills. In fact, it caused 1.8 million deaths in 2015, according to a study published in </a:t>
            </a:r>
            <a:r>
              <a:rPr lang="en-US" sz="2000" i="1" dirty="0"/>
              <a:t>The Lancet</a:t>
            </a:r>
            <a:r>
              <a:rPr lang="en-US" sz="2000" dirty="0"/>
              <a:t>. Contaminated water can also make you ill. Every year, unsafe water sickens about 1 billion people. And low-income communities are disproportionately at risk because their homes are often closest to the most polluting industries.</a:t>
            </a:r>
          </a:p>
          <a:p>
            <a:pPr algn="just"/>
            <a:endParaRPr lang="en-US" sz="2000" dirty="0"/>
          </a:p>
          <a:p>
            <a:pPr algn="just"/>
            <a:r>
              <a:rPr lang="en-US" sz="2000" u="sng" dirty="0"/>
              <a:t>On the environment</a:t>
            </a:r>
            <a:r>
              <a:rPr lang="en-US" sz="2000" dirty="0"/>
              <a:t>: In order to thrive, healthy ecosystems rely on a complex web of animals, plants, bacteria, and fungi—all of which interact, directly or indirectly, with each other. Harm to any of these organisms can create a chain effect, imperiling entire aquatic environments.</a:t>
            </a:r>
          </a:p>
        </p:txBody>
      </p:sp>
    </p:spTree>
    <p:extLst>
      <p:ext uri="{BB962C8B-B14F-4D97-AF65-F5344CB8AC3E}">
        <p14:creationId xmlns:p14="http://schemas.microsoft.com/office/powerpoint/2010/main" val="2965415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22050F-46D5-114C-BAA4-03DEC23BE446}"/>
              </a:ext>
            </a:extLst>
          </p:cNvPr>
          <p:cNvSpPr>
            <a:spLocks noGrp="1"/>
          </p:cNvSpPr>
          <p:nvPr>
            <p:ph idx="1"/>
          </p:nvPr>
        </p:nvSpPr>
        <p:spPr>
          <a:xfrm>
            <a:off x="457200" y="914400"/>
            <a:ext cx="8229600" cy="914400"/>
          </a:xfrm>
        </p:spPr>
        <p:txBody>
          <a:bodyPr>
            <a:normAutofit/>
          </a:bodyPr>
          <a:lstStyle/>
          <a:p>
            <a:pPr marL="0" indent="0">
              <a:buNone/>
            </a:pPr>
            <a:r>
              <a:rPr lang="en-US" sz="2400" dirty="0">
                <a:solidFill>
                  <a:schemeClr val="accent2"/>
                </a:solidFill>
              </a:rPr>
              <a:t>Tell what is meant by “primary water treatment,” “secondary waste treatment,” and “biochemical oxygen demand.”</a:t>
            </a:r>
          </a:p>
        </p:txBody>
      </p:sp>
      <p:sp>
        <p:nvSpPr>
          <p:cNvPr id="3" name="Title 2">
            <a:extLst>
              <a:ext uri="{FF2B5EF4-FFF2-40B4-BE49-F238E27FC236}">
                <a16:creationId xmlns:a16="http://schemas.microsoft.com/office/drawing/2014/main" id="{F4E276B2-8EA3-CA47-A235-0D99E9C02D2F}"/>
              </a:ext>
            </a:extLst>
          </p:cNvPr>
          <p:cNvSpPr>
            <a:spLocks noGrp="1"/>
          </p:cNvSpPr>
          <p:nvPr>
            <p:ph type="title"/>
          </p:nvPr>
        </p:nvSpPr>
        <p:spPr>
          <a:xfrm>
            <a:off x="457200" y="152400"/>
            <a:ext cx="8229600" cy="762000"/>
          </a:xfrm>
        </p:spPr>
        <p:txBody>
          <a:bodyPr/>
          <a:lstStyle/>
          <a:p>
            <a:r>
              <a:rPr lang="en-US" dirty="0">
                <a:solidFill>
                  <a:schemeClr val="accent2"/>
                </a:solidFill>
              </a:rPr>
              <a:t>Requirement 6c</a:t>
            </a:r>
          </a:p>
        </p:txBody>
      </p:sp>
      <p:sp>
        <p:nvSpPr>
          <p:cNvPr id="4" name="TextBox 3">
            <a:extLst>
              <a:ext uri="{FF2B5EF4-FFF2-40B4-BE49-F238E27FC236}">
                <a16:creationId xmlns:a16="http://schemas.microsoft.com/office/drawing/2014/main" id="{E23485F6-C73C-8048-AC2E-E8C771133B55}"/>
              </a:ext>
            </a:extLst>
          </p:cNvPr>
          <p:cNvSpPr txBox="1"/>
          <p:nvPr/>
        </p:nvSpPr>
        <p:spPr>
          <a:xfrm>
            <a:off x="457200" y="2046743"/>
            <a:ext cx="8077200" cy="914400"/>
          </a:xfrm>
          <a:prstGeom prst="rect">
            <a:avLst/>
          </a:prstGeom>
          <a:noFill/>
        </p:spPr>
        <p:txBody>
          <a:bodyPr wrap="square" rtlCol="0">
            <a:spAutoFit/>
          </a:bodyPr>
          <a:lstStyle/>
          <a:p>
            <a:pPr algn="just"/>
            <a:r>
              <a:rPr lang="en-US" b="1" dirty="0"/>
              <a:t>Primary treatment</a:t>
            </a:r>
            <a:r>
              <a:rPr lang="en-US" dirty="0"/>
              <a:t>. </a:t>
            </a:r>
            <a:r>
              <a:rPr lang="en-US" b="1" dirty="0"/>
              <a:t>Primary treatment</a:t>
            </a:r>
            <a:r>
              <a:rPr lang="en-US" dirty="0"/>
              <a:t> removes material that will either float or readily settle out by gravity. It includes the physical processes of screening, comminution, grit removal, and sedimentation.</a:t>
            </a:r>
          </a:p>
        </p:txBody>
      </p:sp>
      <p:sp>
        <p:nvSpPr>
          <p:cNvPr id="5" name="TextBox 4">
            <a:extLst>
              <a:ext uri="{FF2B5EF4-FFF2-40B4-BE49-F238E27FC236}">
                <a16:creationId xmlns:a16="http://schemas.microsoft.com/office/drawing/2014/main" id="{7E3BDC53-A405-FC49-B20A-C2BBD87FAC5B}"/>
              </a:ext>
            </a:extLst>
          </p:cNvPr>
          <p:cNvSpPr txBox="1"/>
          <p:nvPr/>
        </p:nvSpPr>
        <p:spPr>
          <a:xfrm>
            <a:off x="457200" y="3166407"/>
            <a:ext cx="8077200" cy="1200329"/>
          </a:xfrm>
          <a:prstGeom prst="rect">
            <a:avLst/>
          </a:prstGeom>
          <a:noFill/>
        </p:spPr>
        <p:txBody>
          <a:bodyPr wrap="square" rtlCol="0">
            <a:spAutoFit/>
          </a:bodyPr>
          <a:lstStyle/>
          <a:p>
            <a:pPr algn="just"/>
            <a:r>
              <a:rPr lang="en-US" b="1" dirty="0"/>
              <a:t>Secondary treatment</a:t>
            </a:r>
            <a:r>
              <a:rPr lang="en-US" dirty="0"/>
              <a:t> is a </a:t>
            </a:r>
            <a:r>
              <a:rPr lang="en-US" b="1" dirty="0"/>
              <a:t>treatment</a:t>
            </a:r>
            <a:r>
              <a:rPr lang="en-US" dirty="0"/>
              <a:t> process for </a:t>
            </a:r>
            <a:r>
              <a:rPr lang="en-US" b="1" dirty="0"/>
              <a:t>wastewater</a:t>
            </a:r>
            <a:r>
              <a:rPr lang="en-US" dirty="0"/>
              <a:t> (or sewage) to achieve a certain degree of </a:t>
            </a:r>
            <a:r>
              <a:rPr lang="en-US" b="1" dirty="0"/>
              <a:t>effluent</a:t>
            </a:r>
            <a:r>
              <a:rPr lang="en-US" dirty="0"/>
              <a:t> quality by using a sewage </a:t>
            </a:r>
            <a:r>
              <a:rPr lang="en-US" b="1" dirty="0"/>
              <a:t>treatment</a:t>
            </a:r>
            <a:r>
              <a:rPr lang="en-US" dirty="0"/>
              <a:t> plant with physical phase separation to remove settleable solids and a biological process to remove dissolved and suspended organic compounds.</a:t>
            </a:r>
          </a:p>
        </p:txBody>
      </p:sp>
      <p:sp>
        <p:nvSpPr>
          <p:cNvPr id="6" name="TextBox 5">
            <a:extLst>
              <a:ext uri="{FF2B5EF4-FFF2-40B4-BE49-F238E27FC236}">
                <a16:creationId xmlns:a16="http://schemas.microsoft.com/office/drawing/2014/main" id="{5A3CC9A9-B538-8047-B814-7DA7CB233F84}"/>
              </a:ext>
            </a:extLst>
          </p:cNvPr>
          <p:cNvSpPr txBox="1"/>
          <p:nvPr/>
        </p:nvSpPr>
        <p:spPr>
          <a:xfrm>
            <a:off x="457200" y="4572000"/>
            <a:ext cx="8077200" cy="1219200"/>
          </a:xfrm>
          <a:prstGeom prst="rect">
            <a:avLst/>
          </a:prstGeom>
          <a:noFill/>
        </p:spPr>
        <p:txBody>
          <a:bodyPr wrap="square" rtlCol="0">
            <a:spAutoFit/>
          </a:bodyPr>
          <a:lstStyle/>
          <a:p>
            <a:pPr algn="just"/>
            <a:r>
              <a:rPr lang="en-US" dirty="0"/>
              <a:t>Biological </a:t>
            </a:r>
            <a:r>
              <a:rPr lang="en-US" b="1" dirty="0"/>
              <a:t>Oxygen Demand</a:t>
            </a:r>
            <a:r>
              <a:rPr lang="en-US" dirty="0"/>
              <a:t> (</a:t>
            </a:r>
            <a:r>
              <a:rPr lang="en-US" b="1" dirty="0"/>
              <a:t>BOD</a:t>
            </a:r>
            <a:r>
              <a:rPr lang="en-US" dirty="0"/>
              <a:t>) and Water. </a:t>
            </a:r>
            <a:r>
              <a:rPr lang="en-US" b="1" dirty="0"/>
              <a:t>Biochemical oxygen demand</a:t>
            </a:r>
            <a:r>
              <a:rPr lang="en-US" dirty="0"/>
              <a:t> (</a:t>
            </a:r>
            <a:r>
              <a:rPr lang="en-US" b="1" dirty="0"/>
              <a:t>BOD</a:t>
            </a:r>
            <a:r>
              <a:rPr lang="en-US" dirty="0"/>
              <a:t>) represents the amount of </a:t>
            </a:r>
            <a:r>
              <a:rPr lang="en-US" b="1" dirty="0"/>
              <a:t>oxygen</a:t>
            </a:r>
            <a:r>
              <a:rPr lang="en-US" dirty="0"/>
              <a:t> consumed by bacteria and other microorganisms while they decompose organic matter under aerobic (</a:t>
            </a:r>
            <a:r>
              <a:rPr lang="en-US" b="1" dirty="0"/>
              <a:t>oxygen</a:t>
            </a:r>
            <a:r>
              <a:rPr lang="en-US" dirty="0"/>
              <a:t> is present) conditions at a specified temperature.</a:t>
            </a:r>
          </a:p>
        </p:txBody>
      </p:sp>
    </p:spTree>
    <p:extLst>
      <p:ext uri="{BB962C8B-B14F-4D97-AF65-F5344CB8AC3E}">
        <p14:creationId xmlns:p14="http://schemas.microsoft.com/office/powerpoint/2010/main" val="4233318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22050F-46D5-114C-BAA4-03DEC23BE446}"/>
              </a:ext>
            </a:extLst>
          </p:cNvPr>
          <p:cNvSpPr>
            <a:spLocks noGrp="1"/>
          </p:cNvSpPr>
          <p:nvPr>
            <p:ph idx="1"/>
          </p:nvPr>
        </p:nvSpPr>
        <p:spPr>
          <a:xfrm>
            <a:off x="457200" y="990600"/>
            <a:ext cx="8229600" cy="457200"/>
          </a:xfrm>
        </p:spPr>
        <p:txBody>
          <a:bodyPr>
            <a:normAutofit/>
          </a:bodyPr>
          <a:lstStyle/>
          <a:p>
            <a:pPr marL="0" indent="0" algn="just">
              <a:buNone/>
            </a:pPr>
            <a:r>
              <a:rPr lang="en-US" sz="2000" dirty="0">
                <a:solidFill>
                  <a:schemeClr val="accent2"/>
                </a:solidFill>
              </a:rPr>
              <a:t>Make a drawing showing the principles of complete waste treatment.</a:t>
            </a:r>
          </a:p>
        </p:txBody>
      </p:sp>
      <p:sp>
        <p:nvSpPr>
          <p:cNvPr id="3" name="Title 2">
            <a:extLst>
              <a:ext uri="{FF2B5EF4-FFF2-40B4-BE49-F238E27FC236}">
                <a16:creationId xmlns:a16="http://schemas.microsoft.com/office/drawing/2014/main" id="{F4E276B2-8EA3-CA47-A235-0D99E9C02D2F}"/>
              </a:ext>
            </a:extLst>
          </p:cNvPr>
          <p:cNvSpPr>
            <a:spLocks noGrp="1"/>
          </p:cNvSpPr>
          <p:nvPr>
            <p:ph type="title"/>
          </p:nvPr>
        </p:nvSpPr>
        <p:spPr>
          <a:xfrm>
            <a:off x="457200" y="152400"/>
            <a:ext cx="8229600" cy="838200"/>
          </a:xfrm>
        </p:spPr>
        <p:txBody>
          <a:bodyPr>
            <a:normAutofit/>
          </a:bodyPr>
          <a:lstStyle/>
          <a:p>
            <a:r>
              <a:rPr lang="en-US" dirty="0">
                <a:solidFill>
                  <a:schemeClr val="accent2"/>
                </a:solidFill>
              </a:rPr>
              <a:t>Requirement 6d</a:t>
            </a:r>
          </a:p>
        </p:txBody>
      </p:sp>
      <p:pic>
        <p:nvPicPr>
          <p:cNvPr id="5" name="Picture 4">
            <a:extLst>
              <a:ext uri="{FF2B5EF4-FFF2-40B4-BE49-F238E27FC236}">
                <a16:creationId xmlns:a16="http://schemas.microsoft.com/office/drawing/2014/main" id="{F4302A9F-FBCA-4D47-BAC4-0CFD550A3F8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400" y="1416996"/>
            <a:ext cx="7315200" cy="5136204"/>
          </a:xfrm>
          <a:prstGeom prst="rect">
            <a:avLst/>
          </a:prstGeom>
        </p:spPr>
      </p:pic>
    </p:spTree>
    <p:extLst>
      <p:ext uri="{BB962C8B-B14F-4D97-AF65-F5344CB8AC3E}">
        <p14:creationId xmlns:p14="http://schemas.microsoft.com/office/powerpoint/2010/main" val="301908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B3B6E3-C045-9348-8CAD-6F5DB04AD86D}"/>
              </a:ext>
            </a:extLst>
          </p:cNvPr>
          <p:cNvSpPr>
            <a:spLocks noGrp="1"/>
          </p:cNvSpPr>
          <p:nvPr>
            <p:ph idx="1"/>
          </p:nvPr>
        </p:nvSpPr>
        <p:spPr>
          <a:xfrm>
            <a:off x="457200" y="1066800"/>
            <a:ext cx="8229600" cy="5029200"/>
          </a:xfrm>
        </p:spPr>
        <p:txBody>
          <a:bodyPr/>
          <a:lstStyle/>
          <a:p>
            <a:pPr marL="0" indent="0" algn="ctr">
              <a:buNone/>
            </a:pPr>
            <a:endParaRPr lang="en-US" sz="2800" dirty="0"/>
          </a:p>
          <a:p>
            <a:pPr marL="0" indent="0" algn="ctr">
              <a:buNone/>
            </a:pPr>
            <a:r>
              <a:rPr lang="en-US" sz="2800" dirty="0"/>
              <a:t>HOMEWORK</a:t>
            </a:r>
          </a:p>
          <a:p>
            <a:pPr marL="0" indent="0" algn="just">
              <a:buNone/>
            </a:pPr>
            <a:endParaRPr lang="en-US" sz="2800" dirty="0">
              <a:solidFill>
                <a:schemeClr val="accent2"/>
              </a:solidFill>
            </a:endParaRPr>
          </a:p>
          <a:p>
            <a:pPr marL="0" indent="0" algn="just">
              <a:buNone/>
            </a:pPr>
            <a:r>
              <a:rPr lang="en-US" sz="2800" dirty="0">
                <a:solidFill>
                  <a:schemeClr val="accent2"/>
                </a:solidFill>
              </a:rPr>
              <a:t>Requirement 7 can’t be done online with lecture.</a:t>
            </a:r>
          </a:p>
          <a:p>
            <a:pPr marL="0" indent="0" algn="just">
              <a:buNone/>
            </a:pPr>
            <a:endParaRPr lang="en-US" sz="2800" dirty="0">
              <a:solidFill>
                <a:schemeClr val="accent2"/>
              </a:solidFill>
            </a:endParaRPr>
          </a:p>
          <a:p>
            <a:pPr marL="0" indent="0" algn="just">
              <a:buNone/>
            </a:pPr>
            <a:r>
              <a:rPr lang="en-US" sz="2800" dirty="0">
                <a:solidFill>
                  <a:schemeClr val="accent2"/>
                </a:solidFill>
              </a:rPr>
              <a:t>Needs field work or study of a soil report.  Please review this requirement and let me know your thoughts on fulfilling this requirement.</a:t>
            </a:r>
            <a:endParaRPr lang="en-US" dirty="0">
              <a:solidFill>
                <a:schemeClr val="accent2"/>
              </a:solidFill>
            </a:endParaRPr>
          </a:p>
        </p:txBody>
      </p:sp>
      <p:sp>
        <p:nvSpPr>
          <p:cNvPr id="3" name="Title 2">
            <a:extLst>
              <a:ext uri="{FF2B5EF4-FFF2-40B4-BE49-F238E27FC236}">
                <a16:creationId xmlns:a16="http://schemas.microsoft.com/office/drawing/2014/main" id="{43114345-A45E-D549-ABF5-A8B4E993C465}"/>
              </a:ext>
            </a:extLst>
          </p:cNvPr>
          <p:cNvSpPr>
            <a:spLocks noGrp="1"/>
          </p:cNvSpPr>
          <p:nvPr>
            <p:ph type="title"/>
          </p:nvPr>
        </p:nvSpPr>
        <p:spPr>
          <a:xfrm>
            <a:off x="457200" y="304800"/>
            <a:ext cx="8229600" cy="609600"/>
          </a:xfrm>
        </p:spPr>
        <p:txBody>
          <a:bodyPr>
            <a:normAutofit fontScale="90000"/>
          </a:bodyPr>
          <a:lstStyle/>
          <a:p>
            <a:r>
              <a:rPr lang="en-US" dirty="0">
                <a:solidFill>
                  <a:schemeClr val="accent2"/>
                </a:solidFill>
              </a:rPr>
              <a:t>Requirement 7</a:t>
            </a:r>
          </a:p>
        </p:txBody>
      </p:sp>
    </p:spTree>
    <p:extLst>
      <p:ext uri="{BB962C8B-B14F-4D97-AF65-F5344CB8AC3E}">
        <p14:creationId xmlns:p14="http://schemas.microsoft.com/office/powerpoint/2010/main" val="522882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60CA4C-B846-9C40-B279-A3CC95B873A8}"/>
              </a:ext>
            </a:extLst>
          </p:cNvPr>
          <p:cNvSpPr>
            <a:spLocks noGrp="1"/>
          </p:cNvSpPr>
          <p:nvPr>
            <p:ph idx="1"/>
          </p:nvPr>
        </p:nvSpPr>
        <p:spPr>
          <a:xfrm>
            <a:off x="609600" y="1447800"/>
            <a:ext cx="7543800" cy="4572000"/>
          </a:xfrm>
        </p:spPr>
        <p:txBody>
          <a:bodyPr>
            <a:normAutofit fontScale="92500" lnSpcReduction="20000"/>
          </a:bodyPr>
          <a:lstStyle/>
          <a:p>
            <a:pPr algn="just"/>
            <a:r>
              <a:rPr lang="en-US" dirty="0"/>
              <a:t>I can’t require worksheets for the merit badge, but I do need to insure all Scouts know the material individually.  I will have an interactive lecture for most of the requirements – I suggest that you take notes.  I will follow-up with each of the Scouts to verify you know the material we discussed before signing off the requirements.</a:t>
            </a:r>
          </a:p>
          <a:p>
            <a:endParaRPr lang="en-US" dirty="0"/>
          </a:p>
          <a:p>
            <a:pPr algn="just"/>
            <a:r>
              <a:rPr lang="en-US" dirty="0"/>
              <a:t>One way to structure your notes is to use a worksheet found on this URL:</a:t>
            </a:r>
          </a:p>
          <a:p>
            <a:pPr marL="365760" lvl="1" indent="0" algn="just">
              <a:buNone/>
            </a:pPr>
            <a:br>
              <a:rPr lang="en-US" dirty="0"/>
            </a:br>
            <a:br>
              <a:rPr lang="en-US" dirty="0"/>
            </a:br>
            <a:r>
              <a:rPr lang="en-US" dirty="0">
                <a:hlinkClick r:id="rId2">
                  <a:extLst>
                    <a:ext uri="{A12FA001-AC4F-418D-AE19-62706E023703}">
                      <ahyp:hlinkClr xmlns:ahyp="http://schemas.microsoft.com/office/drawing/2018/hyperlinkcolor" val="tx"/>
                    </a:ext>
                  </a:extLst>
                </a:hlinkClick>
              </a:rPr>
              <a:t>https://scoutingevent.com/attachment/badges/Soil_and_Water_Conservation.pdf</a:t>
            </a:r>
            <a:endParaRPr lang="en-US" dirty="0"/>
          </a:p>
        </p:txBody>
      </p:sp>
      <p:sp>
        <p:nvSpPr>
          <p:cNvPr id="3" name="Title 2">
            <a:extLst>
              <a:ext uri="{FF2B5EF4-FFF2-40B4-BE49-F238E27FC236}">
                <a16:creationId xmlns:a16="http://schemas.microsoft.com/office/drawing/2014/main" id="{9C9B1742-0A7C-6549-90D6-DD978EEEBDDB}"/>
              </a:ext>
            </a:extLst>
          </p:cNvPr>
          <p:cNvSpPr>
            <a:spLocks noGrp="1"/>
          </p:cNvSpPr>
          <p:nvPr>
            <p:ph type="title"/>
          </p:nvPr>
        </p:nvSpPr>
        <p:spPr>
          <a:xfrm>
            <a:off x="457200" y="457200"/>
            <a:ext cx="8229600" cy="609600"/>
          </a:xfrm>
        </p:spPr>
        <p:txBody>
          <a:bodyPr>
            <a:normAutofit fontScale="90000"/>
          </a:bodyPr>
          <a:lstStyle/>
          <a:p>
            <a:r>
              <a:rPr lang="en-US" dirty="0">
                <a:solidFill>
                  <a:schemeClr val="accent2"/>
                </a:solidFill>
              </a:rPr>
              <a:t>Our plan for learning this merit badge</a:t>
            </a:r>
          </a:p>
        </p:txBody>
      </p:sp>
    </p:spTree>
    <p:extLst>
      <p:ext uri="{BB962C8B-B14F-4D97-AF65-F5344CB8AC3E}">
        <p14:creationId xmlns:p14="http://schemas.microsoft.com/office/powerpoint/2010/main" val="3685512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F15264-9A41-8145-A2A9-19E22D669B6D}"/>
              </a:ext>
            </a:extLst>
          </p:cNvPr>
          <p:cNvSpPr>
            <a:spLocks noGrp="1"/>
          </p:cNvSpPr>
          <p:nvPr>
            <p:ph idx="1"/>
          </p:nvPr>
        </p:nvSpPr>
        <p:spPr>
          <a:xfrm>
            <a:off x="457200" y="1524000"/>
            <a:ext cx="7848600" cy="4572000"/>
          </a:xfrm>
        </p:spPr>
        <p:txBody>
          <a:bodyPr/>
          <a:lstStyle/>
          <a:p>
            <a:r>
              <a:rPr lang="en-US" dirty="0"/>
              <a:t>URL for requirements: We will be using requirements from 2019, as none of the students began this merit badge prior to 2020:</a:t>
            </a:r>
            <a:br>
              <a:rPr lang="en-US" dirty="0"/>
            </a:br>
            <a:br>
              <a:rPr lang="en-US" dirty="0"/>
            </a:br>
            <a:r>
              <a:rPr lang="en-US" dirty="0">
                <a:hlinkClick r:id="rId2">
                  <a:extLst>
                    <a:ext uri="{A12FA001-AC4F-418D-AE19-62706E023703}">
                      <ahyp:hlinkClr xmlns:ahyp="http://schemas.microsoft.com/office/drawing/2018/hyperlinkcolor" val="tx"/>
                    </a:ext>
                  </a:extLst>
                </a:hlinkClick>
              </a:rPr>
              <a:t>https://filestore.scouting.org/filestore/Merit_Badge_ReqandRes/Soil_and_WaterConservation.pdf</a:t>
            </a:r>
            <a:endParaRPr lang="en-US" dirty="0"/>
          </a:p>
        </p:txBody>
      </p:sp>
      <p:sp>
        <p:nvSpPr>
          <p:cNvPr id="3" name="Title 2">
            <a:extLst>
              <a:ext uri="{FF2B5EF4-FFF2-40B4-BE49-F238E27FC236}">
                <a16:creationId xmlns:a16="http://schemas.microsoft.com/office/drawing/2014/main" id="{AC8346D6-6A86-924A-B4FE-7362D9C009A6}"/>
              </a:ext>
            </a:extLst>
          </p:cNvPr>
          <p:cNvSpPr>
            <a:spLocks noGrp="1"/>
          </p:cNvSpPr>
          <p:nvPr>
            <p:ph type="title"/>
          </p:nvPr>
        </p:nvSpPr>
        <p:spPr/>
        <p:txBody>
          <a:bodyPr>
            <a:normAutofit fontScale="90000"/>
          </a:bodyPr>
          <a:lstStyle/>
          <a:p>
            <a:r>
              <a:rPr lang="en-US" dirty="0">
                <a:solidFill>
                  <a:schemeClr val="accent2"/>
                </a:solidFill>
              </a:rPr>
              <a:t>Soil and Water Conservation Merit         	Badge Requirements: version 2019</a:t>
            </a:r>
          </a:p>
        </p:txBody>
      </p:sp>
    </p:spTree>
    <p:extLst>
      <p:ext uri="{BB962C8B-B14F-4D97-AF65-F5344CB8AC3E}">
        <p14:creationId xmlns:p14="http://schemas.microsoft.com/office/powerpoint/2010/main" val="302250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A20214-9F8E-6F45-ADA9-2D542910AF0C}"/>
              </a:ext>
            </a:extLst>
          </p:cNvPr>
          <p:cNvSpPr>
            <a:spLocks noGrp="1"/>
          </p:cNvSpPr>
          <p:nvPr>
            <p:ph idx="1"/>
          </p:nvPr>
        </p:nvSpPr>
        <p:spPr>
          <a:xfrm>
            <a:off x="457200" y="1447800"/>
            <a:ext cx="8229600" cy="5181600"/>
          </a:xfrm>
        </p:spPr>
        <p:txBody>
          <a:bodyPr>
            <a:normAutofit fontScale="92500" lnSpcReduction="10000"/>
          </a:bodyPr>
          <a:lstStyle/>
          <a:p>
            <a:r>
              <a:rPr lang="en-US" sz="2400" dirty="0"/>
              <a:t>Requirements 2d, 3c, 5a, and 6d will require you to draw or take pictures of certain things to fulfill the requirements.  This you have to do on your own somehow (I can help give ideas of what to do).</a:t>
            </a:r>
          </a:p>
          <a:p>
            <a:r>
              <a:rPr lang="en-US" sz="2400" dirty="0"/>
              <a:t>Requirements 4b, 4c: show two watersheds on topo map.  Find the watersheds, and show them on a topo map.</a:t>
            </a:r>
          </a:p>
          <a:p>
            <a:r>
              <a:rPr lang="en-US" sz="2400" dirty="0"/>
              <a:t>Requirement 5b: Show by demonstration at least two of the following actions of water in relation to soil: percolation, capillary action, precipitation, evaporation, and transpiration.   For another Scout, I asked the Scout to boil water (evaporation), and then also to pour water in the ground (percolation): and have a family member video tape it or tell me it was demonstrated to them. </a:t>
            </a:r>
          </a:p>
          <a:p>
            <a:r>
              <a:rPr lang="en-US" sz="2400" dirty="0"/>
              <a:t>Requirement 7 can’t be done online.  Needs field work or study of a soil report.  Please review this requirement and let me know your thoughts on fulfilling this requirement.  </a:t>
            </a:r>
          </a:p>
          <a:p>
            <a:endParaRPr lang="en-US" sz="2400" dirty="0"/>
          </a:p>
        </p:txBody>
      </p:sp>
      <p:sp>
        <p:nvSpPr>
          <p:cNvPr id="3" name="Title 2">
            <a:extLst>
              <a:ext uri="{FF2B5EF4-FFF2-40B4-BE49-F238E27FC236}">
                <a16:creationId xmlns:a16="http://schemas.microsoft.com/office/drawing/2014/main" id="{F482600E-4280-644B-B82C-9651D5B449A7}"/>
              </a:ext>
            </a:extLst>
          </p:cNvPr>
          <p:cNvSpPr>
            <a:spLocks noGrp="1"/>
          </p:cNvSpPr>
          <p:nvPr>
            <p:ph type="title"/>
          </p:nvPr>
        </p:nvSpPr>
        <p:spPr/>
        <p:txBody>
          <a:bodyPr>
            <a:normAutofit fontScale="90000"/>
          </a:bodyPr>
          <a:lstStyle/>
          <a:p>
            <a:r>
              <a:rPr lang="en-US" dirty="0">
                <a:solidFill>
                  <a:schemeClr val="accent2"/>
                </a:solidFill>
              </a:rPr>
              <a:t>Requirements that need to be done</a:t>
            </a:r>
            <a:br>
              <a:rPr lang="en-US" dirty="0">
                <a:solidFill>
                  <a:schemeClr val="accent2"/>
                </a:solidFill>
              </a:rPr>
            </a:br>
            <a:r>
              <a:rPr lang="en-US" dirty="0">
                <a:solidFill>
                  <a:schemeClr val="accent2"/>
                </a:solidFill>
              </a:rPr>
              <a:t>         outside of lecture/video conference</a:t>
            </a:r>
          </a:p>
        </p:txBody>
      </p:sp>
    </p:spTree>
    <p:extLst>
      <p:ext uri="{BB962C8B-B14F-4D97-AF65-F5344CB8AC3E}">
        <p14:creationId xmlns:p14="http://schemas.microsoft.com/office/powerpoint/2010/main" val="297782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C1FD0E-6CD7-0E48-BC32-7EE0D9208838}"/>
              </a:ext>
            </a:extLst>
          </p:cNvPr>
          <p:cNvSpPr>
            <a:spLocks noGrp="1"/>
          </p:cNvSpPr>
          <p:nvPr>
            <p:ph idx="1"/>
          </p:nvPr>
        </p:nvSpPr>
        <p:spPr>
          <a:xfrm>
            <a:off x="464507" y="1219200"/>
            <a:ext cx="8229600" cy="5410200"/>
          </a:xfrm>
        </p:spPr>
        <p:txBody>
          <a:bodyPr>
            <a:normAutofit fontScale="92500" lnSpcReduction="10000"/>
          </a:bodyPr>
          <a:lstStyle/>
          <a:p>
            <a:r>
              <a:rPr lang="en-US" dirty="0"/>
              <a:t>Having a merit badge pamphlet is not required.  </a:t>
            </a:r>
          </a:p>
          <a:p>
            <a:endParaRPr lang="en-US" dirty="0"/>
          </a:p>
          <a:p>
            <a:r>
              <a:rPr lang="en-US" dirty="0"/>
              <a:t>A pamphlet can be (optionally) purchased at the Scout Shop.</a:t>
            </a:r>
          </a:p>
          <a:p>
            <a:endParaRPr lang="en-US" dirty="0"/>
          </a:p>
          <a:p>
            <a:r>
              <a:rPr lang="en-US" dirty="0"/>
              <a:t>Some versions have been posted online, probably breaking copyright rules.</a:t>
            </a:r>
          </a:p>
          <a:p>
            <a:endParaRPr lang="en-US" dirty="0"/>
          </a:p>
          <a:p>
            <a:r>
              <a:rPr lang="en-US" dirty="0"/>
              <a:t>If you happen to find one, it may help you study this badge after our discussions.</a:t>
            </a:r>
          </a:p>
          <a:p>
            <a:endParaRPr lang="en-US" dirty="0"/>
          </a:p>
          <a:p>
            <a:pPr marL="0" indent="0">
              <a:buNone/>
            </a:pPr>
            <a:r>
              <a:rPr lang="en-US" dirty="0"/>
              <a:t>https://www.troop109nj.com/app/download/5843938/Soil+and+Water+Conservation+Merit+Badge+Pamphlet+35952.pdf</a:t>
            </a:r>
          </a:p>
        </p:txBody>
      </p:sp>
      <p:sp>
        <p:nvSpPr>
          <p:cNvPr id="3" name="Title 2">
            <a:extLst>
              <a:ext uri="{FF2B5EF4-FFF2-40B4-BE49-F238E27FC236}">
                <a16:creationId xmlns:a16="http://schemas.microsoft.com/office/drawing/2014/main" id="{74338254-5947-AB42-ABC9-E89AA0E2D32D}"/>
              </a:ext>
            </a:extLst>
          </p:cNvPr>
          <p:cNvSpPr>
            <a:spLocks noGrp="1"/>
          </p:cNvSpPr>
          <p:nvPr>
            <p:ph type="title"/>
          </p:nvPr>
        </p:nvSpPr>
        <p:spPr>
          <a:xfrm>
            <a:off x="464507" y="381000"/>
            <a:ext cx="8229600" cy="609600"/>
          </a:xfrm>
        </p:spPr>
        <p:txBody>
          <a:bodyPr>
            <a:normAutofit fontScale="90000"/>
          </a:bodyPr>
          <a:lstStyle/>
          <a:p>
            <a:r>
              <a:rPr lang="en-US" dirty="0">
                <a:solidFill>
                  <a:schemeClr val="accent2"/>
                </a:solidFill>
              </a:rPr>
              <a:t>Merit Badge Pamphlet is a handy tool</a:t>
            </a:r>
          </a:p>
        </p:txBody>
      </p:sp>
    </p:spTree>
    <p:extLst>
      <p:ext uri="{BB962C8B-B14F-4D97-AF65-F5344CB8AC3E}">
        <p14:creationId xmlns:p14="http://schemas.microsoft.com/office/powerpoint/2010/main" val="321367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25373F-0E4D-BD49-867B-54483F97853F}"/>
              </a:ext>
            </a:extLst>
          </p:cNvPr>
          <p:cNvSpPr>
            <a:spLocks noGrp="1"/>
          </p:cNvSpPr>
          <p:nvPr>
            <p:ph idx="1"/>
          </p:nvPr>
        </p:nvSpPr>
        <p:spPr>
          <a:xfrm>
            <a:off x="457200" y="1219200"/>
            <a:ext cx="8077200" cy="4572000"/>
          </a:xfrm>
        </p:spPr>
        <p:txBody>
          <a:bodyPr>
            <a:normAutofit/>
          </a:bodyPr>
          <a:lstStyle/>
          <a:p>
            <a:pPr marL="514350" indent="-514350">
              <a:buFont typeface="+mj-lt"/>
              <a:buAutoNum type="arabicPeriod"/>
            </a:pPr>
            <a:r>
              <a:rPr lang="en-US" sz="2800" dirty="0">
                <a:solidFill>
                  <a:schemeClr val="accent2"/>
                </a:solidFill>
              </a:rPr>
              <a:t>Do the following:</a:t>
            </a:r>
          </a:p>
          <a:p>
            <a:pPr marL="822960" lvl="1" indent="-457200">
              <a:buFont typeface="+mj-lt"/>
              <a:buAutoNum type="alphaLcPeriod"/>
            </a:pPr>
            <a:r>
              <a:rPr lang="en-US" sz="2800" dirty="0"/>
              <a:t>Tell what soil is.  Tell how it’s formed.</a:t>
            </a:r>
          </a:p>
          <a:p>
            <a:pPr marL="822960" lvl="1" indent="-457200">
              <a:buFont typeface="+mj-lt"/>
              <a:buAutoNum type="alphaLcPeriod"/>
            </a:pPr>
            <a:r>
              <a:rPr lang="en-US" sz="2800" dirty="0"/>
              <a:t>Describe three kinds of soil.  Tell how they are different.</a:t>
            </a:r>
          </a:p>
          <a:p>
            <a:pPr marL="822960" lvl="1" indent="-457200">
              <a:buFont typeface="+mj-lt"/>
              <a:buAutoNum type="alphaLcPeriod"/>
            </a:pPr>
            <a:r>
              <a:rPr lang="en-US" sz="2800" dirty="0"/>
              <a:t>Name the three main plant nutrients in fertile soil.  Tell how they can be put back when used up.</a:t>
            </a:r>
          </a:p>
        </p:txBody>
      </p:sp>
      <p:sp>
        <p:nvSpPr>
          <p:cNvPr id="3" name="Title 2">
            <a:extLst>
              <a:ext uri="{FF2B5EF4-FFF2-40B4-BE49-F238E27FC236}">
                <a16:creationId xmlns:a16="http://schemas.microsoft.com/office/drawing/2014/main" id="{5E4B0341-BF5A-4A42-8EB4-8ACBD366B9BE}"/>
              </a:ext>
            </a:extLst>
          </p:cNvPr>
          <p:cNvSpPr>
            <a:spLocks noGrp="1"/>
          </p:cNvSpPr>
          <p:nvPr>
            <p:ph type="title"/>
          </p:nvPr>
        </p:nvSpPr>
        <p:spPr>
          <a:xfrm>
            <a:off x="457200" y="304800"/>
            <a:ext cx="8229600" cy="762000"/>
          </a:xfrm>
        </p:spPr>
        <p:txBody>
          <a:bodyPr/>
          <a:lstStyle/>
          <a:p>
            <a:r>
              <a:rPr lang="en-US" dirty="0">
                <a:solidFill>
                  <a:schemeClr val="accent2"/>
                </a:solidFill>
              </a:rPr>
              <a:t>Requirement 1</a:t>
            </a:r>
          </a:p>
        </p:txBody>
      </p:sp>
    </p:spTree>
    <p:extLst>
      <p:ext uri="{BB962C8B-B14F-4D97-AF65-F5344CB8AC3E}">
        <p14:creationId xmlns:p14="http://schemas.microsoft.com/office/powerpoint/2010/main" val="110524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25BA9E-B75B-364D-BCF9-090F29A52141}"/>
              </a:ext>
            </a:extLst>
          </p:cNvPr>
          <p:cNvSpPr>
            <a:spLocks noGrp="1"/>
          </p:cNvSpPr>
          <p:nvPr>
            <p:ph idx="1"/>
          </p:nvPr>
        </p:nvSpPr>
        <p:spPr>
          <a:xfrm>
            <a:off x="457200" y="762000"/>
            <a:ext cx="8229600" cy="5334000"/>
          </a:xfrm>
        </p:spPr>
        <p:txBody>
          <a:bodyPr/>
          <a:lstStyle/>
          <a:p>
            <a:pPr marL="0" indent="0">
              <a:buNone/>
            </a:pPr>
            <a:r>
              <a:rPr lang="en-US" dirty="0">
                <a:solidFill>
                  <a:schemeClr val="accent2"/>
                </a:solidFill>
              </a:rPr>
              <a:t>Tell what soil is.  Tell how it is formed.</a:t>
            </a:r>
          </a:p>
        </p:txBody>
      </p:sp>
      <p:sp>
        <p:nvSpPr>
          <p:cNvPr id="3" name="Title 2">
            <a:extLst>
              <a:ext uri="{FF2B5EF4-FFF2-40B4-BE49-F238E27FC236}">
                <a16:creationId xmlns:a16="http://schemas.microsoft.com/office/drawing/2014/main" id="{D3515CAA-EDE7-4D4C-B58F-6989A4C2D640}"/>
              </a:ext>
            </a:extLst>
          </p:cNvPr>
          <p:cNvSpPr>
            <a:spLocks noGrp="1"/>
          </p:cNvSpPr>
          <p:nvPr>
            <p:ph type="title"/>
          </p:nvPr>
        </p:nvSpPr>
        <p:spPr>
          <a:xfrm>
            <a:off x="457200" y="152400"/>
            <a:ext cx="8229600" cy="609600"/>
          </a:xfrm>
        </p:spPr>
        <p:txBody>
          <a:bodyPr>
            <a:normAutofit fontScale="90000"/>
          </a:bodyPr>
          <a:lstStyle/>
          <a:p>
            <a:r>
              <a:rPr lang="en-US" dirty="0">
                <a:solidFill>
                  <a:schemeClr val="accent2"/>
                </a:solidFill>
              </a:rPr>
              <a:t>Requirement 1a</a:t>
            </a:r>
          </a:p>
        </p:txBody>
      </p:sp>
      <p:sp>
        <p:nvSpPr>
          <p:cNvPr id="4" name="TextBox 3">
            <a:extLst>
              <a:ext uri="{FF2B5EF4-FFF2-40B4-BE49-F238E27FC236}">
                <a16:creationId xmlns:a16="http://schemas.microsoft.com/office/drawing/2014/main" id="{A5B5B7C0-00E0-9548-8388-A0F789DE10A1}"/>
              </a:ext>
            </a:extLst>
          </p:cNvPr>
          <p:cNvSpPr txBox="1"/>
          <p:nvPr/>
        </p:nvSpPr>
        <p:spPr>
          <a:xfrm>
            <a:off x="571500" y="1338197"/>
            <a:ext cx="8001000" cy="4524315"/>
          </a:xfrm>
          <a:prstGeom prst="rect">
            <a:avLst/>
          </a:prstGeom>
          <a:noFill/>
        </p:spPr>
        <p:txBody>
          <a:bodyPr wrap="square" rtlCol="0">
            <a:spAutoFit/>
          </a:bodyPr>
          <a:lstStyle/>
          <a:p>
            <a:pPr algn="just"/>
            <a:r>
              <a:rPr lang="en-US" b="1" dirty="0"/>
              <a:t>Soil</a:t>
            </a:r>
            <a:r>
              <a:rPr lang="en-US" dirty="0"/>
              <a:t> is a mixture of organic matter, minerals, gases, liquids, and organisms that together support life.</a:t>
            </a:r>
          </a:p>
          <a:p>
            <a:pPr algn="just"/>
            <a:endParaRPr lang="en-US" dirty="0"/>
          </a:p>
          <a:p>
            <a:pPr algn="just"/>
            <a:r>
              <a:rPr lang="en-US" dirty="0"/>
              <a:t>The crumbling of rock is a process that leads to soil formation. Finely ground or splintered rock will not become soil until it begins to surge with life. Living and once-living plants and animals—organic matter—help give soil a physical structure that admits moisture and air and helps the soil retain them. To be useful, soil must keep its structure.</a:t>
            </a:r>
          </a:p>
          <a:p>
            <a:pPr algn="just"/>
            <a:endParaRPr lang="en-US" dirty="0"/>
          </a:p>
          <a:p>
            <a:pPr algn="just"/>
            <a:r>
              <a:rPr lang="en-US" dirty="0"/>
              <a:t>As bits of crumbled material and moisture collect on a rock, simple plants called lichens begin to grow. After some time, water, decaying lichens, and more bits of mineral matter collect in the rock crevices. Soon, microscopic forms of plant and animal life begin to make the crevices their home. Mosses begin to grow on the rock, and later the seeds of larger plants germinate in this loose earthy material; these weeds, grasses, and other plants grow, die, and decay, thereby supplying organic matter.</a:t>
            </a:r>
          </a:p>
        </p:txBody>
      </p:sp>
    </p:spTree>
    <p:extLst>
      <p:ext uri="{BB962C8B-B14F-4D97-AF65-F5344CB8AC3E}">
        <p14:creationId xmlns:p14="http://schemas.microsoft.com/office/powerpoint/2010/main" val="2128798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7467</TotalTime>
  <Words>3490</Words>
  <Application>Microsoft Macintosh PowerPoint</Application>
  <PresentationFormat>On-screen Show (4:3)</PresentationFormat>
  <Paragraphs>178</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Constantia</vt:lpstr>
      <vt:lpstr>Wingdings 2</vt:lpstr>
      <vt:lpstr>Paper</vt:lpstr>
      <vt:lpstr>Soil and Water Conservation Merit Badge</vt:lpstr>
      <vt:lpstr>PowerPoint Presentation</vt:lpstr>
      <vt:lpstr>Mr. Bill Jennings’ Blue Card for this Merit Badge</vt:lpstr>
      <vt:lpstr>Our plan for learning this merit badge</vt:lpstr>
      <vt:lpstr>Soil and Water Conservation Merit          Badge Requirements: version 2019</vt:lpstr>
      <vt:lpstr>Requirements that need to be done          outside of lecture/video conference</vt:lpstr>
      <vt:lpstr>Merit Badge Pamphlet is a handy tool</vt:lpstr>
      <vt:lpstr>Requirement 1</vt:lpstr>
      <vt:lpstr>Requirement 1a</vt:lpstr>
      <vt:lpstr>Requirement 1b</vt:lpstr>
      <vt:lpstr>Requirement 1b</vt:lpstr>
      <vt:lpstr>Requirement 1c</vt:lpstr>
      <vt:lpstr>Requirement 2</vt:lpstr>
      <vt:lpstr>Requirement 2a</vt:lpstr>
      <vt:lpstr>Requirement 2b</vt:lpstr>
      <vt:lpstr>Requirement 2c</vt:lpstr>
      <vt:lpstr>Requirement 2d</vt:lpstr>
      <vt:lpstr>Requirement 3</vt:lpstr>
      <vt:lpstr>Requirement 3a</vt:lpstr>
      <vt:lpstr>Requirement 3b, 3c</vt:lpstr>
      <vt:lpstr>Requirement 4</vt:lpstr>
      <vt:lpstr>Requirement 4a</vt:lpstr>
      <vt:lpstr>Requirement 4b, 4c</vt:lpstr>
      <vt:lpstr>Requirement 4d</vt:lpstr>
      <vt:lpstr>Requirement 5</vt:lpstr>
      <vt:lpstr>Requirement 5a</vt:lpstr>
      <vt:lpstr>Requirement 5b</vt:lpstr>
      <vt:lpstr>Requirement 5c</vt:lpstr>
      <vt:lpstr>Requirement 5d</vt:lpstr>
      <vt:lpstr>Requirement 5e</vt:lpstr>
      <vt:lpstr>Requirement 6</vt:lpstr>
      <vt:lpstr>Requirement 6a</vt:lpstr>
      <vt:lpstr>Requirement 6b</vt:lpstr>
      <vt:lpstr>Requirement 6c</vt:lpstr>
      <vt:lpstr>Requirement 6d</vt:lpstr>
      <vt:lpstr>Requirement 7</vt:lpstr>
    </vt:vector>
  </TitlesOfParts>
  <Company>Nay Consulting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Genealogy Merit Badge</dc:title>
  <dc:creator>William Nay</dc:creator>
  <cp:lastModifiedBy>Bill Jennings</cp:lastModifiedBy>
  <cp:revision>509</cp:revision>
  <dcterms:created xsi:type="dcterms:W3CDTF">2016-02-12T22:11:39Z</dcterms:created>
  <dcterms:modified xsi:type="dcterms:W3CDTF">2020-06-24T02:02:46Z</dcterms:modified>
</cp:coreProperties>
</file>