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86" r:id="rId5"/>
    <p:sldId id="267" r:id="rId6"/>
    <p:sldId id="283" r:id="rId7"/>
    <p:sldId id="269" r:id="rId8"/>
    <p:sldId id="290" r:id="rId9"/>
    <p:sldId id="282" r:id="rId10"/>
    <p:sldId id="291" r:id="rId11"/>
    <p:sldId id="258" r:id="rId12"/>
    <p:sldId id="276" r:id="rId13"/>
    <p:sldId id="279" r:id="rId14"/>
    <p:sldId id="280" r:id="rId15"/>
    <p:sldId id="259" r:id="rId16"/>
    <p:sldId id="261" r:id="rId17"/>
    <p:sldId id="288" r:id="rId18"/>
    <p:sldId id="287" r:id="rId19"/>
    <p:sldId id="271" r:id="rId20"/>
    <p:sldId id="262" r:id="rId21"/>
    <p:sldId id="263" r:id="rId22"/>
    <p:sldId id="264" r:id="rId23"/>
    <p:sldId id="265" r:id="rId24"/>
    <p:sldId id="272" r:id="rId25"/>
    <p:sldId id="270" r:id="rId26"/>
    <p:sldId id="289" r:id="rId27"/>
    <p:sldId id="273" r:id="rId28"/>
    <p:sldId id="257" r:id="rId29"/>
    <p:sldId id="281" r:id="rId30"/>
    <p:sldId id="260" r:id="rId31"/>
    <p:sldId id="292" r:id="rId32"/>
    <p:sldId id="27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8824" autoAdjust="0"/>
  </p:normalViewPr>
  <p:slideViewPr>
    <p:cSldViewPr>
      <p:cViewPr>
        <p:scale>
          <a:sx n="66" d="100"/>
          <a:sy n="66" d="100"/>
        </p:scale>
        <p:origin x="-1768" y="-5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B2AB1C6-B8D7-4912-B3D3-DA1D78A118EE}" type="datetimeFigureOut">
              <a:rPr lang="en-US" smtClean="0"/>
              <a:pPr/>
              <a:t>1/18/20</a:t>
            </a:fld>
            <a:endParaRPr lang="en-US"/>
          </a:p>
        </p:txBody>
      </p:sp>
      <p:sp>
        <p:nvSpPr>
          <p:cNvPr id="16" name="Slide Number Placeholder 15"/>
          <p:cNvSpPr>
            <a:spLocks noGrp="1"/>
          </p:cNvSpPr>
          <p:nvPr>
            <p:ph type="sldNum" sz="quarter" idx="11"/>
          </p:nvPr>
        </p:nvSpPr>
        <p:spPr/>
        <p:txBody>
          <a:bodyPr/>
          <a:lstStyle/>
          <a:p>
            <a:fld id="{1FB928B5-DD8C-499B-90B0-BDFFCE50F7CA}"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AB1C6-B8D7-4912-B3D3-DA1D78A118EE}" type="datetimeFigureOut">
              <a:rPr lang="en-US" smtClean="0"/>
              <a:pPr/>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AB1C6-B8D7-4912-B3D3-DA1D78A118EE}" type="datetimeFigureOut">
              <a:rPr lang="en-US" smtClean="0"/>
              <a:pPr/>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B2AB1C6-B8D7-4912-B3D3-DA1D78A118EE}" type="datetimeFigureOut">
              <a:rPr lang="en-US" smtClean="0"/>
              <a:pPr/>
              <a:t>1/18/20</a:t>
            </a:fld>
            <a:endParaRPr lang="en-US"/>
          </a:p>
        </p:txBody>
      </p:sp>
      <p:sp>
        <p:nvSpPr>
          <p:cNvPr id="15" name="Slide Number Placeholder 14"/>
          <p:cNvSpPr>
            <a:spLocks noGrp="1"/>
          </p:cNvSpPr>
          <p:nvPr>
            <p:ph type="sldNum" sz="quarter" idx="15"/>
          </p:nvPr>
        </p:nvSpPr>
        <p:spPr/>
        <p:txBody>
          <a:bodyPr/>
          <a:lstStyle>
            <a:lvl1pPr algn="ctr">
              <a:defRPr/>
            </a:lvl1pPr>
          </a:lstStyle>
          <a:p>
            <a:fld id="{1FB928B5-DD8C-499B-90B0-BDFFCE50F7CA}"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2AB1C6-B8D7-4912-B3D3-DA1D78A118EE}" type="datetimeFigureOut">
              <a:rPr lang="en-US" smtClean="0"/>
              <a:pPr/>
              <a:t>1/18/20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2AB1C6-B8D7-4912-B3D3-DA1D78A118EE}" type="datetimeFigureOut">
              <a:rPr lang="en-US" smtClean="0"/>
              <a:pPr/>
              <a:t>1/18/20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FB928B5-DD8C-499B-90B0-BDFFCE50F7CA}"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B2AB1C6-B8D7-4912-B3D3-DA1D78A118EE}" type="datetimeFigureOut">
              <a:rPr lang="en-US" smtClean="0"/>
              <a:pPr/>
              <a:t>1/18/20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2AB1C6-B8D7-4912-B3D3-DA1D78A118EE}" type="datetimeFigureOut">
              <a:rPr lang="en-US" smtClean="0"/>
              <a:pPr/>
              <a:t>1/18/20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B928B5-DD8C-499B-90B0-BDFFCE50F7CA}"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AB1C6-B8D7-4912-B3D3-DA1D78A118EE}" type="datetimeFigureOut">
              <a:rPr lang="en-US" smtClean="0"/>
              <a:pPr/>
              <a:t>1/18/20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B928B5-DD8C-499B-90B0-BDFFCE50F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B2AB1C6-B8D7-4912-B3D3-DA1D78A118EE}" type="datetimeFigureOut">
              <a:rPr lang="en-US" smtClean="0"/>
              <a:pPr/>
              <a:t>1/18/20</a:t>
            </a:fld>
            <a:endParaRPr lang="en-US"/>
          </a:p>
        </p:txBody>
      </p:sp>
      <p:sp>
        <p:nvSpPr>
          <p:cNvPr id="9" name="Slide Number Placeholder 8"/>
          <p:cNvSpPr>
            <a:spLocks noGrp="1"/>
          </p:cNvSpPr>
          <p:nvPr>
            <p:ph type="sldNum" sz="quarter" idx="15"/>
          </p:nvPr>
        </p:nvSpPr>
        <p:spPr/>
        <p:txBody>
          <a:bodyPr/>
          <a:lstStyle/>
          <a:p>
            <a:fld id="{1FB928B5-DD8C-499B-90B0-BDFFCE50F7CA}"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B2AB1C6-B8D7-4912-B3D3-DA1D78A118EE}" type="datetimeFigureOut">
              <a:rPr lang="en-US" smtClean="0"/>
              <a:pPr/>
              <a:t>1/18/20</a:t>
            </a:fld>
            <a:endParaRPr lang="en-US"/>
          </a:p>
        </p:txBody>
      </p:sp>
      <p:sp>
        <p:nvSpPr>
          <p:cNvPr id="9" name="Slide Number Placeholder 8"/>
          <p:cNvSpPr>
            <a:spLocks noGrp="1"/>
          </p:cNvSpPr>
          <p:nvPr>
            <p:ph type="sldNum" sz="quarter" idx="11"/>
          </p:nvPr>
        </p:nvSpPr>
        <p:spPr/>
        <p:txBody>
          <a:bodyPr/>
          <a:lstStyle/>
          <a:p>
            <a:fld id="{1FB928B5-DD8C-499B-90B0-BDFFCE50F7C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2AB1C6-B8D7-4912-B3D3-DA1D78A118EE}" type="datetimeFigureOut">
              <a:rPr lang="en-US" smtClean="0"/>
              <a:pPr/>
              <a:t>1/18/20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FB928B5-DD8C-499B-90B0-BDFFCE50F7CA}"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1" Type="http://schemas.openxmlformats.org/officeDocument/2006/relationships/image" Target="../media/image23.jpeg"/><Relationship Id="rId12" Type="http://schemas.openxmlformats.org/officeDocument/2006/relationships/image" Target="../media/image24.jpeg"/><Relationship Id="rId13"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microsoft.com/office/2007/relationships/hdphoto" Target="../media/hdphoto1.wdp"/><Relationship Id="rId7" Type="http://schemas.openxmlformats.org/officeDocument/2006/relationships/image" Target="../media/image20.jpeg"/><Relationship Id="rId8" Type="http://schemas.microsoft.com/office/2007/relationships/hdphoto" Target="../media/hdphoto2.wdp"/><Relationship Id="rId9" Type="http://schemas.openxmlformats.org/officeDocument/2006/relationships/image" Target="../media/image21.jpeg"/><Relationship Id="rId10"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2590800"/>
            <a:ext cx="2667000" cy="762000"/>
          </a:xfrm>
        </p:spPr>
        <p:txBody>
          <a:bodyPr/>
          <a:lstStyle/>
          <a:p>
            <a:r>
              <a:rPr lang="en-US" dirty="0" smtClean="0"/>
              <a:t>Silicon Valley Chapter</a:t>
            </a:r>
          </a:p>
          <a:p>
            <a:endParaRPr lang="en-US" dirty="0"/>
          </a:p>
        </p:txBody>
      </p:sp>
      <p:sp>
        <p:nvSpPr>
          <p:cNvPr id="2" name="Title 1"/>
          <p:cNvSpPr>
            <a:spLocks noGrp="1"/>
          </p:cNvSpPr>
          <p:nvPr>
            <p:ph type="ctrTitle"/>
          </p:nvPr>
        </p:nvSpPr>
        <p:spPr>
          <a:xfrm>
            <a:off x="1828800" y="699868"/>
            <a:ext cx="6172200" cy="671732"/>
          </a:xfrm>
        </p:spPr>
        <p:txBody>
          <a:bodyPr/>
          <a:lstStyle/>
          <a:p>
            <a:pPr algn="r"/>
            <a:r>
              <a:rPr lang="en-US" dirty="0" smtClean="0"/>
              <a:t>Genealogy Merit Badge</a:t>
            </a:r>
            <a:endParaRPr lang="en-US" dirty="0"/>
          </a:p>
        </p:txBody>
      </p:sp>
      <p:sp>
        <p:nvSpPr>
          <p:cNvPr id="10" name="Subtitle 2"/>
          <p:cNvSpPr txBox="1">
            <a:spLocks/>
          </p:cNvSpPr>
          <p:nvPr/>
        </p:nvSpPr>
        <p:spPr>
          <a:xfrm>
            <a:off x="4953000" y="2590800"/>
            <a:ext cx="2590800" cy="762000"/>
          </a:xfrm>
          <a:prstGeom prst="rect">
            <a:avLst/>
          </a:prstGeom>
        </p:spPr>
        <p:txBody>
          <a:bodyPr vert="horz">
            <a:no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n-US" sz="2200" b="0" i="0" u="none" strike="noStrike" kern="1200" cap="none" spc="100" normalizeH="0" baseline="0" noProof="0" dirty="0" smtClean="0">
                <a:ln>
                  <a:noFill/>
                </a:ln>
                <a:solidFill>
                  <a:schemeClr val="tx2"/>
                </a:solidFill>
                <a:effectLst/>
                <a:uLnTx/>
                <a:uFillTx/>
                <a:latin typeface="+mn-lt"/>
                <a:ea typeface="+mn-ea"/>
                <a:cs typeface="+mn-cs"/>
              </a:rPr>
              <a:t>Santa Clara Chapter</a:t>
            </a:r>
          </a:p>
        </p:txBody>
      </p:sp>
      <p:pic>
        <p:nvPicPr>
          <p:cNvPr id="4" name="Picture 3" descr="genealogy-m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04800"/>
            <a:ext cx="1485900" cy="1371600"/>
          </a:xfrm>
          <a:prstGeom prst="rect">
            <a:avLst/>
          </a:prstGeom>
        </p:spPr>
      </p:pic>
      <p:pic>
        <p:nvPicPr>
          <p:cNvPr id="6" name="Picture 5" descr="dar-logo-20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0340" y="1783821"/>
            <a:ext cx="2231060" cy="806979"/>
          </a:xfrm>
          <a:prstGeom prst="rect">
            <a:avLst/>
          </a:prstGeom>
        </p:spPr>
      </p:pic>
      <p:pic>
        <p:nvPicPr>
          <p:cNvPr id="12" name="Picture 11" descr="sar-logo-201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1905000"/>
            <a:ext cx="2971800" cy="426282"/>
          </a:xfrm>
          <a:prstGeom prst="rect">
            <a:avLst/>
          </a:prstGeom>
        </p:spPr>
      </p:pic>
      <p:sp>
        <p:nvSpPr>
          <p:cNvPr id="13" name="Rectangle 12"/>
          <p:cNvSpPr/>
          <p:nvPr/>
        </p:nvSpPr>
        <p:spPr>
          <a:xfrm>
            <a:off x="0" y="4191000"/>
            <a:ext cx="9144000" cy="369332"/>
          </a:xfrm>
          <a:prstGeom prst="rect">
            <a:avLst/>
          </a:prstGeom>
        </p:spPr>
        <p:txBody>
          <a:bodyPr wrap="square">
            <a:spAutoFit/>
          </a:bodyPr>
          <a:lstStyle/>
          <a:p>
            <a:pPr algn="ctr"/>
            <a:r>
              <a:rPr lang="en-US" dirty="0" smtClean="0"/>
              <a:t>Sue Fitzpatrick, DAR, </a:t>
            </a:r>
            <a:r>
              <a:rPr lang="en-US" dirty="0"/>
              <a:t>Santa Clara </a:t>
            </a:r>
            <a:r>
              <a:rPr lang="en-US" dirty="0" smtClean="0"/>
              <a:t>Chapter and District Registrar</a:t>
            </a:r>
            <a:endParaRPr lang="en-US" dirty="0"/>
          </a:p>
        </p:txBody>
      </p:sp>
      <p:sp>
        <p:nvSpPr>
          <p:cNvPr id="14" name="Rectangle 13"/>
          <p:cNvSpPr/>
          <p:nvPr/>
        </p:nvSpPr>
        <p:spPr>
          <a:xfrm>
            <a:off x="0" y="3733800"/>
            <a:ext cx="9144000" cy="369332"/>
          </a:xfrm>
          <a:prstGeom prst="rect">
            <a:avLst/>
          </a:prstGeom>
        </p:spPr>
        <p:txBody>
          <a:bodyPr wrap="square">
            <a:spAutoFit/>
          </a:bodyPr>
          <a:lstStyle/>
          <a:p>
            <a:pPr algn="ctr"/>
            <a:r>
              <a:rPr lang="en-US" dirty="0"/>
              <a:t>Nancy Hughes, Regent of </a:t>
            </a:r>
            <a:r>
              <a:rPr lang="en-US" dirty="0" smtClean="0"/>
              <a:t>the DAR </a:t>
            </a:r>
            <a:r>
              <a:rPr lang="en-US" dirty="0"/>
              <a:t>Santa Clara Chapter</a:t>
            </a:r>
          </a:p>
        </p:txBody>
      </p:sp>
      <p:sp>
        <p:nvSpPr>
          <p:cNvPr id="15" name="Rectangle 14"/>
          <p:cNvSpPr/>
          <p:nvPr/>
        </p:nvSpPr>
        <p:spPr>
          <a:xfrm>
            <a:off x="0" y="4659868"/>
            <a:ext cx="9144000" cy="369332"/>
          </a:xfrm>
          <a:prstGeom prst="rect">
            <a:avLst/>
          </a:prstGeom>
        </p:spPr>
        <p:txBody>
          <a:bodyPr wrap="square">
            <a:spAutoFit/>
          </a:bodyPr>
          <a:lstStyle/>
          <a:p>
            <a:pPr algn="ctr"/>
            <a:r>
              <a:rPr lang="en-US" dirty="0" smtClean="0"/>
              <a:t>Bill Jennings, Compatriot of the SAR Silicon Valley Chapter</a:t>
            </a:r>
            <a:endParaRPr lang="en-US" dirty="0"/>
          </a:p>
        </p:txBody>
      </p:sp>
      <p:sp>
        <p:nvSpPr>
          <p:cNvPr id="16" name="TextBox 15"/>
          <p:cNvSpPr txBox="1"/>
          <p:nvPr/>
        </p:nvSpPr>
        <p:spPr>
          <a:xfrm>
            <a:off x="4267200" y="5943600"/>
            <a:ext cx="184666" cy="369332"/>
          </a:xfrm>
          <a:prstGeom prst="rect">
            <a:avLst/>
          </a:prstGeom>
          <a:noFill/>
        </p:spPr>
        <p:txBody>
          <a:bodyPr wrap="none" rtlCol="0">
            <a:spAutoFit/>
          </a:bodyPr>
          <a:lstStyle/>
          <a:p>
            <a:endParaRPr lang="en-US" dirty="0"/>
          </a:p>
        </p:txBody>
      </p:sp>
      <p:sp>
        <p:nvSpPr>
          <p:cNvPr id="17" name="Rectangle 16"/>
          <p:cNvSpPr/>
          <p:nvPr/>
        </p:nvSpPr>
        <p:spPr>
          <a:xfrm>
            <a:off x="381000" y="5638800"/>
            <a:ext cx="8534400" cy="707886"/>
          </a:xfrm>
          <a:prstGeom prst="rect">
            <a:avLst/>
          </a:prstGeom>
        </p:spPr>
        <p:txBody>
          <a:bodyPr wrap="square">
            <a:spAutoFit/>
          </a:bodyPr>
          <a:lstStyle/>
          <a:p>
            <a:pPr algn="ctr"/>
            <a:r>
              <a:rPr lang="en-US" sz="2000" b="1" dirty="0" smtClean="0"/>
              <a:t>Saturday, January 18</a:t>
            </a:r>
            <a:r>
              <a:rPr lang="en-US" sz="2000" b="1" baseline="30000" dirty="0" smtClean="0"/>
              <a:t>th</a:t>
            </a:r>
            <a:r>
              <a:rPr lang="en-US" sz="2000" b="1" dirty="0" smtClean="0"/>
              <a:t>: 8am </a:t>
            </a:r>
            <a:r>
              <a:rPr lang="mr-IN" sz="2000" b="1" dirty="0" smtClean="0"/>
              <a:t>–</a:t>
            </a:r>
            <a:r>
              <a:rPr lang="en-US" sz="2000" b="1" dirty="0" smtClean="0"/>
              <a:t> 10am</a:t>
            </a:r>
          </a:p>
          <a:p>
            <a:pPr algn="ctr"/>
            <a:r>
              <a:rPr lang="en-US" sz="2000" b="1" dirty="0" smtClean="0"/>
              <a:t>Immanuel Lutheran Church of Saratoga, Room 2</a:t>
            </a:r>
            <a:endParaRPr lang="en-US" sz="2000" b="1" dirty="0"/>
          </a:p>
        </p:txBody>
      </p:sp>
      <p:sp>
        <p:nvSpPr>
          <p:cNvPr id="18" name="Rectangle 17"/>
          <p:cNvSpPr/>
          <p:nvPr/>
        </p:nvSpPr>
        <p:spPr>
          <a:xfrm>
            <a:off x="0" y="5105400"/>
            <a:ext cx="9144000" cy="369332"/>
          </a:xfrm>
          <a:prstGeom prst="rect">
            <a:avLst/>
          </a:prstGeom>
        </p:spPr>
        <p:txBody>
          <a:bodyPr wrap="square">
            <a:spAutoFit/>
          </a:bodyPr>
          <a:lstStyle/>
          <a:p>
            <a:pPr algn="ctr"/>
            <a:r>
              <a:rPr lang="en-US" dirty="0" smtClean="0"/>
              <a:t>Ken Bower, Troop 582 ASM and Family Genealogist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5181600"/>
          </a:xfrm>
        </p:spPr>
        <p:txBody>
          <a:bodyPr>
            <a:normAutofit/>
          </a:bodyPr>
          <a:lstStyle/>
          <a:p>
            <a:pPr marL="0" indent="0">
              <a:buNone/>
            </a:pPr>
            <a:r>
              <a:rPr lang="en-US" dirty="0" smtClean="0"/>
              <a:t>Daughters of American Revolution</a:t>
            </a:r>
          </a:p>
          <a:p>
            <a:pPr marL="365760" lvl="1" indent="0">
              <a:buNone/>
            </a:pPr>
            <a:r>
              <a:rPr lang="en-US" u="sng" dirty="0" smtClean="0">
                <a:solidFill>
                  <a:srgbClr val="E7BC29"/>
                </a:solidFill>
              </a:rPr>
              <a:t>GRS: Genealogical Research System</a:t>
            </a:r>
            <a:r>
              <a:rPr lang="en-US" dirty="0" smtClean="0">
                <a:solidFill>
                  <a:srgbClr val="E7BC29"/>
                </a:solidFill>
              </a:rPr>
              <a:t>: a free resource to aid in general genealogical research.  It is a collection of databases amassed by the DAR since its founding in 1890.  Very nice Record Copies of Applicants with proof materials available on many applications </a:t>
            </a:r>
            <a:r>
              <a:rPr lang="mr-IN" dirty="0" smtClean="0">
                <a:solidFill>
                  <a:srgbClr val="E7BC29"/>
                </a:solidFill>
              </a:rPr>
              <a:t>–</a:t>
            </a:r>
            <a:r>
              <a:rPr lang="en-US" dirty="0" smtClean="0">
                <a:solidFill>
                  <a:srgbClr val="E7BC29"/>
                </a:solidFill>
              </a:rPr>
              <a:t> can download for a fee.</a:t>
            </a:r>
          </a:p>
          <a:p>
            <a:pPr marL="365760" lvl="1" indent="0">
              <a:buNone/>
            </a:pPr>
            <a:r>
              <a:rPr lang="en-US" u="sng" dirty="0" smtClean="0">
                <a:solidFill>
                  <a:srgbClr val="E7BC29"/>
                </a:solidFill>
              </a:rPr>
              <a:t>DAR Library</a:t>
            </a:r>
            <a:r>
              <a:rPr lang="en-US" dirty="0" smtClean="0">
                <a:solidFill>
                  <a:srgbClr val="E7BC29"/>
                </a:solidFill>
              </a:rPr>
              <a:t>: Washington, DC.</a:t>
            </a:r>
          </a:p>
          <a:p>
            <a:pPr marL="365760" lvl="1" indent="0">
              <a:buNone/>
            </a:pPr>
            <a:r>
              <a:rPr lang="en-US" u="sng" dirty="0" smtClean="0">
                <a:solidFill>
                  <a:srgbClr val="E7BC29"/>
                </a:solidFill>
              </a:rPr>
              <a:t>DAR Genealogical Research Services</a:t>
            </a:r>
            <a:r>
              <a:rPr lang="en-US" dirty="0" smtClean="0">
                <a:solidFill>
                  <a:srgbClr val="E7BC29"/>
                </a:solidFill>
              </a:rPr>
              <a:t>: Hourly rate</a:t>
            </a:r>
          </a:p>
          <a:p>
            <a:pPr marL="0" indent="0">
              <a:buNone/>
            </a:pPr>
            <a:endParaRPr lang="en-US" dirty="0" smtClean="0"/>
          </a:p>
          <a:p>
            <a:pPr marL="0" indent="0">
              <a:buNone/>
            </a:pPr>
            <a:r>
              <a:rPr lang="en-US" dirty="0" smtClean="0"/>
              <a:t>Sons of American Revolution</a:t>
            </a:r>
          </a:p>
          <a:p>
            <a:pPr marL="365760" lvl="1" indent="0">
              <a:buNone/>
            </a:pPr>
            <a:r>
              <a:rPr lang="en-US" u="sng" dirty="0" smtClean="0">
                <a:solidFill>
                  <a:srgbClr val="E7BC29"/>
                </a:solidFill>
              </a:rPr>
              <a:t>SAR Genealogical Research Library</a:t>
            </a:r>
            <a:r>
              <a:rPr lang="en-US" dirty="0" smtClean="0">
                <a:solidFill>
                  <a:srgbClr val="E7BC29"/>
                </a:solidFill>
              </a:rPr>
              <a:t>: Louisville, KY</a:t>
            </a:r>
          </a:p>
          <a:p>
            <a:pPr marL="365760" lvl="1" indent="0">
              <a:buNone/>
            </a:pPr>
            <a:r>
              <a:rPr lang="en-US" u="sng" dirty="0" smtClean="0">
                <a:solidFill>
                  <a:srgbClr val="E7BC29"/>
                </a:solidFill>
              </a:rPr>
              <a:t>SAR Genealogical Research Service</a:t>
            </a:r>
            <a:r>
              <a:rPr lang="en-US" dirty="0" smtClean="0">
                <a:solidFill>
                  <a:srgbClr val="E7BC29"/>
                </a:solidFill>
              </a:rPr>
              <a:t>: Hourly rate</a:t>
            </a:r>
            <a:endParaRPr lang="en-US" dirty="0">
              <a:solidFill>
                <a:srgbClr val="E7BC29"/>
              </a:solidFill>
            </a:endParaRPr>
          </a:p>
        </p:txBody>
      </p:sp>
      <p:sp>
        <p:nvSpPr>
          <p:cNvPr id="4" name="Title 1"/>
          <p:cNvSpPr>
            <a:spLocks noGrp="1"/>
          </p:cNvSpPr>
          <p:nvPr>
            <p:ph type="title"/>
          </p:nvPr>
        </p:nvSpPr>
        <p:spPr>
          <a:xfrm>
            <a:off x="457200" y="304800"/>
            <a:ext cx="8458200" cy="685800"/>
          </a:xfrm>
        </p:spPr>
        <p:txBody>
          <a:bodyPr>
            <a:normAutofit/>
          </a:bodyPr>
          <a:lstStyle/>
          <a:p>
            <a:r>
              <a:rPr lang="en-US" sz="3600" dirty="0" smtClean="0"/>
              <a:t>Genealogical Services or Records provided</a:t>
            </a:r>
            <a:endParaRPr lang="en-US" sz="3600" dirty="0"/>
          </a:p>
        </p:txBody>
      </p:sp>
    </p:spTree>
    <p:extLst>
      <p:ext uri="{BB962C8B-B14F-4D97-AF65-F5344CB8AC3E}">
        <p14:creationId xmlns:p14="http://schemas.microsoft.com/office/powerpoint/2010/main" val="32644755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762000" y="1219200"/>
            <a:ext cx="7315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0" i="0" u="none" strike="noStrike" cap="none" normalizeH="0" baseline="0" dirty="0" smtClean="0">
                <a:ln>
                  <a:noFill/>
                </a:ln>
                <a:effectLst/>
                <a:latin typeface="+mj-lt"/>
                <a:ea typeface="Times New Roman" pitchFamily="18" charset="0"/>
                <a:cs typeface="Times New Roman" pitchFamily="18" charset="0"/>
              </a:rPr>
              <a:t>   Explain to your counselor what the words</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effectLst/>
              <a:latin typeface="+mj-lt"/>
              <a:ea typeface="Times New Roman" pitchFamily="18" charset="0"/>
              <a:cs typeface="Times New Roman" pitchFamily="18" charset="0"/>
            </a:endParaRPr>
          </a:p>
          <a:p>
            <a:pPr lvl="2" eaLnBrk="0" fontAlgn="base" hangingPunct="0">
              <a:spcBef>
                <a:spcPct val="0"/>
              </a:spcBef>
              <a:spcAft>
                <a:spcPct val="0"/>
              </a:spcAft>
            </a:pPr>
            <a:r>
              <a:rPr kumimoji="0" lang="en-US" sz="3600" b="0" i="0" u="none" strike="noStrike" cap="none" normalizeH="0" baseline="0" dirty="0" smtClean="0">
                <a:ln>
                  <a:noFill/>
                </a:ln>
                <a:effectLst/>
                <a:latin typeface="+mj-lt"/>
                <a:ea typeface="Times New Roman" pitchFamily="18" charset="0"/>
                <a:cs typeface="Times New Roman" pitchFamily="18" charset="0"/>
              </a:rPr>
              <a:t>genealogy, </a:t>
            </a:r>
          </a:p>
          <a:p>
            <a:pPr lvl="2" eaLnBrk="0" fontAlgn="base" hangingPunct="0">
              <a:spcBef>
                <a:spcPct val="0"/>
              </a:spcBef>
              <a:spcAft>
                <a:spcPct val="0"/>
              </a:spcAft>
            </a:pPr>
            <a:endParaRPr lang="en-US" sz="3600" dirty="0">
              <a:latin typeface="+mj-lt"/>
              <a:ea typeface="Times New Roman" pitchFamily="18" charset="0"/>
              <a:cs typeface="Times New Roman" pitchFamily="18" charset="0"/>
            </a:endParaRPr>
          </a:p>
          <a:p>
            <a:pPr lvl="2" eaLnBrk="0" fontAlgn="base" hangingPunct="0">
              <a:spcBef>
                <a:spcPct val="0"/>
              </a:spcBef>
              <a:spcAft>
                <a:spcPct val="0"/>
              </a:spcAft>
            </a:pPr>
            <a:r>
              <a:rPr kumimoji="0" lang="en-US" sz="3600" b="0" i="0" u="none" strike="noStrike" cap="none" normalizeH="0" baseline="0" dirty="0" smtClean="0">
                <a:ln>
                  <a:noFill/>
                </a:ln>
                <a:effectLst/>
                <a:latin typeface="+mj-lt"/>
                <a:ea typeface="Times New Roman" pitchFamily="18" charset="0"/>
                <a:cs typeface="Times New Roman" pitchFamily="18" charset="0"/>
              </a:rPr>
              <a:t>ancestor, and </a:t>
            </a:r>
          </a:p>
          <a:p>
            <a:pPr lvl="2" eaLnBrk="0" fontAlgn="base" hangingPunct="0">
              <a:spcBef>
                <a:spcPct val="0"/>
              </a:spcBef>
              <a:spcAft>
                <a:spcPct val="0"/>
              </a:spcAft>
            </a:pPr>
            <a:endParaRPr lang="en-US" sz="3600" dirty="0">
              <a:latin typeface="+mj-lt"/>
              <a:ea typeface="Times New Roman" pitchFamily="18" charset="0"/>
              <a:cs typeface="Times New Roman" pitchFamily="18" charset="0"/>
            </a:endParaRPr>
          </a:p>
          <a:p>
            <a:pPr lvl="2" eaLnBrk="0" fontAlgn="base" hangingPunct="0">
              <a:spcBef>
                <a:spcPct val="0"/>
              </a:spcBef>
              <a:spcAft>
                <a:spcPct val="0"/>
              </a:spcAft>
            </a:pPr>
            <a:r>
              <a:rPr kumimoji="0" lang="en-US" sz="3600" b="0" i="0" u="none" strike="noStrike" cap="none" normalizeH="0" baseline="0" dirty="0" smtClean="0">
                <a:ln>
                  <a:noFill/>
                </a:ln>
                <a:effectLst/>
                <a:latin typeface="+mj-lt"/>
                <a:ea typeface="Times New Roman" pitchFamily="18" charset="0"/>
                <a:cs typeface="Times New Roman" pitchFamily="18" charset="0"/>
              </a:rPr>
              <a:t>descendant </a:t>
            </a:r>
          </a:p>
          <a:p>
            <a:pPr marL="0" marR="0" lvl="0" indent="0" algn="l" defTabSz="914400" rtl="0" eaLnBrk="0" fontAlgn="base" latinLnBrk="0" hangingPunct="0">
              <a:lnSpc>
                <a:spcPct val="100000"/>
              </a:lnSpc>
              <a:spcBef>
                <a:spcPct val="0"/>
              </a:spcBef>
              <a:spcAft>
                <a:spcPct val="0"/>
              </a:spcAft>
              <a:buClrTx/>
              <a:buSzTx/>
              <a:tabLst/>
            </a:pPr>
            <a:endParaRPr lang="en-US" sz="2400" dirty="0">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2400" b="0" i="0" u="none" strike="noStrike" cap="none" normalizeH="0" baseline="0" dirty="0" smtClean="0">
                <a:ln>
                  <a:noFill/>
                </a:ln>
                <a:effectLst/>
                <a:latin typeface="+mj-lt"/>
                <a:ea typeface="Times New Roman" pitchFamily="18" charset="0"/>
                <a:cs typeface="Times New Roman" pitchFamily="18" charset="0"/>
              </a:rPr>
              <a:t>mean.</a:t>
            </a:r>
            <a:endParaRPr kumimoji="0" lang="en-US" sz="24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762000" y="1339334"/>
            <a:ext cx="7315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400" b="0" i="0" u="none" strike="noStrike" cap="none" normalizeH="0" baseline="0" dirty="0" smtClean="0">
                <a:ln>
                  <a:noFill/>
                </a:ln>
                <a:effectLst/>
                <a:latin typeface="+mj-lt"/>
                <a:ea typeface="Times New Roman" pitchFamily="18" charset="0"/>
                <a:cs typeface="Times New Roman" pitchFamily="18" charset="0"/>
              </a:rPr>
              <a:t>   Explain to your counselor what the words:</a:t>
            </a:r>
            <a:r>
              <a:rPr lang="en-US" sz="2400" dirty="0" smtClean="0"/>
              <a:t> </a:t>
            </a:r>
          </a:p>
          <a:p>
            <a:endParaRPr lang="en-US" sz="2400" dirty="0" smtClean="0"/>
          </a:p>
          <a:p>
            <a:r>
              <a:rPr lang="en-US" sz="2400" b="1" dirty="0" smtClean="0">
                <a:solidFill>
                  <a:srgbClr val="FF0000"/>
                </a:solidFill>
              </a:rPr>
              <a:t>Genealogy</a:t>
            </a:r>
            <a:r>
              <a:rPr lang="en-US" sz="2400" dirty="0" smtClean="0"/>
              <a:t> </a:t>
            </a:r>
            <a:r>
              <a:rPr lang="en-US" sz="2400" dirty="0"/>
              <a:t>(from Greek: </a:t>
            </a:r>
            <a:r>
              <a:rPr lang="en-US" sz="2400" dirty="0" err="1"/>
              <a:t>γενεά</a:t>
            </a:r>
            <a:r>
              <a:rPr lang="en-US" sz="2400" dirty="0"/>
              <a:t> </a:t>
            </a:r>
            <a:r>
              <a:rPr lang="en-US" sz="2400" dirty="0" err="1"/>
              <a:t>genea</a:t>
            </a:r>
            <a:r>
              <a:rPr lang="en-US" sz="2400" dirty="0"/>
              <a:t>, "generation"; and </a:t>
            </a:r>
            <a:r>
              <a:rPr lang="en-US" sz="2400" dirty="0" err="1"/>
              <a:t>λόγος</a:t>
            </a:r>
            <a:r>
              <a:rPr lang="en-US" sz="2400" dirty="0"/>
              <a:t> logos, "knowledge"), also known as family history, is the study of families and the tracing of their lineages and history. Genealogists use oral interviews, historical records, genetic analysis, and other records to obtain information about a family and to demonstrate kinship and pedigrees of its members. The results are often displayed in charts or written as narratives.</a:t>
            </a:r>
          </a:p>
          <a:p>
            <a:pPr lvl="2" eaLnBrk="0" fontAlgn="base" hangingPunct="0">
              <a:spcBef>
                <a:spcPct val="0"/>
              </a:spcBef>
              <a:spcAft>
                <a:spcPct val="0"/>
              </a:spcAft>
            </a:pPr>
            <a:endParaRPr kumimoji="0" lang="en-US" sz="2400" b="0" i="0" u="none" strike="noStrike" cap="none" normalizeH="0" baseline="0" dirty="0" smtClean="0">
              <a:ln>
                <a:noFill/>
              </a:ln>
              <a:effectLst/>
              <a:latin typeface="+mj-lt"/>
              <a:ea typeface="Times New Roman" pitchFamily="18" charset="0"/>
              <a:cs typeface="Times New Roman" pitchFamily="18" charset="0"/>
            </a:endParaRPr>
          </a:p>
          <a:p>
            <a:pPr lvl="2" eaLnBrk="0" fontAlgn="base" hangingPunct="0">
              <a:spcBef>
                <a:spcPct val="0"/>
              </a:spcBef>
              <a:spcAft>
                <a:spcPct val="0"/>
              </a:spcAft>
            </a:pPr>
            <a:endParaRPr lang="en-US" sz="2400" dirty="0">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800600" y="6096000"/>
            <a:ext cx="4021550" cy="369332"/>
          </a:xfrm>
          <a:prstGeom prst="rect">
            <a:avLst/>
          </a:prstGeom>
        </p:spPr>
        <p:txBody>
          <a:bodyPr wrap="none">
            <a:spAutoFit/>
          </a:bodyPr>
          <a:lstStyle/>
          <a:p>
            <a:r>
              <a:rPr lang="en-US" dirty="0"/>
              <a:t>From Wikipedia, the free encyclopedia</a:t>
            </a:r>
          </a:p>
        </p:txBody>
      </p:sp>
      <p:sp>
        <p:nvSpPr>
          <p:cNvPr id="7" name="Title 1"/>
          <p:cNvSpPr>
            <a:spLocks noGrp="1"/>
          </p:cNvSpPr>
          <p:nvPr>
            <p:ph type="title"/>
          </p:nvPr>
        </p:nvSpPr>
        <p:spPr>
          <a:xfrm>
            <a:off x="457200" y="457200"/>
            <a:ext cx="8229600" cy="685800"/>
          </a:xfrm>
        </p:spPr>
        <p:txBody>
          <a:bodyPr>
            <a:normAutofit fontScale="90000"/>
          </a:body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85800" y="1447800"/>
            <a:ext cx="792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400" b="0" i="0" u="none" strike="noStrike" cap="none" normalizeH="0" baseline="0" dirty="0" smtClean="0">
                <a:ln>
                  <a:noFill/>
                </a:ln>
                <a:effectLst/>
                <a:latin typeface="+mj-lt"/>
                <a:ea typeface="Times New Roman" pitchFamily="18" charset="0"/>
                <a:cs typeface="Times New Roman" pitchFamily="18" charset="0"/>
              </a:rPr>
              <a:t>   Explain to your counselor what the words:</a:t>
            </a:r>
            <a:r>
              <a:rPr lang="en-US" sz="2400" dirty="0" smtClean="0"/>
              <a:t> </a:t>
            </a:r>
          </a:p>
          <a:p>
            <a:endParaRPr lang="en-US" sz="2400" dirty="0" smtClean="0"/>
          </a:p>
          <a:p>
            <a:r>
              <a:rPr lang="en-US" sz="2400" dirty="0" smtClean="0"/>
              <a:t>“An </a:t>
            </a:r>
            <a:r>
              <a:rPr lang="en-US" sz="2400" b="1" dirty="0">
                <a:solidFill>
                  <a:srgbClr val="FF0000"/>
                </a:solidFill>
              </a:rPr>
              <a:t>ancestor</a:t>
            </a:r>
            <a:r>
              <a:rPr lang="en-US" sz="2400" dirty="0"/>
              <a:t> or forebear is a parent or (recursively) the parent of an ancestor (i.e., a grandparent, great-grandparent, great-great-grandparent, and so forth)</a:t>
            </a:r>
            <a:r>
              <a:rPr lang="en-US" sz="2400" dirty="0" smtClean="0"/>
              <a:t>. Ancestor </a:t>
            </a:r>
            <a:r>
              <a:rPr lang="en-US" sz="2400" dirty="0"/>
              <a:t>is "any person from whom one is descended. In law the person from whom an estate has been inherited."[1]  Two individuals have a genetic relationship if one is the ancestor of the other, or if they share a common ancestor from the past. In evolutionary theory, species which share an evolutionary ancestor are said to be of common descent</a:t>
            </a:r>
            <a:r>
              <a:rPr lang="en-US" sz="2400"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800600" y="6096000"/>
            <a:ext cx="4021550" cy="369332"/>
          </a:xfrm>
          <a:prstGeom prst="rect">
            <a:avLst/>
          </a:prstGeom>
        </p:spPr>
        <p:txBody>
          <a:bodyPr wrap="none">
            <a:spAutoFit/>
          </a:bodyPr>
          <a:lstStyle/>
          <a:p>
            <a:r>
              <a:rPr lang="en-US" dirty="0"/>
              <a:t>From Wikipedia, the free encyclopedia</a:t>
            </a:r>
          </a:p>
        </p:txBody>
      </p:sp>
      <p:sp>
        <p:nvSpPr>
          <p:cNvPr id="6" name="Title 1"/>
          <p:cNvSpPr txBox="1">
            <a:spLocks/>
          </p:cNvSpPr>
          <p:nvPr/>
        </p:nvSpPr>
        <p:spPr>
          <a:xfrm>
            <a:off x="457200" y="4572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533400" y="838200"/>
            <a:ext cx="7924800"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400" b="0" i="0" u="none" strike="noStrike" cap="none" normalizeH="0" baseline="0" dirty="0" smtClean="0">
                <a:ln>
                  <a:noFill/>
                </a:ln>
                <a:effectLst/>
                <a:latin typeface="+mj-lt"/>
                <a:ea typeface="Times New Roman" pitchFamily="18" charset="0"/>
                <a:cs typeface="Times New Roman" pitchFamily="18" charset="0"/>
              </a:rPr>
              <a:t>   Explain to your counselor what the words:</a:t>
            </a:r>
            <a:r>
              <a:rPr lang="en-US" sz="2400" dirty="0" smtClean="0"/>
              <a:t> </a:t>
            </a:r>
          </a:p>
          <a:p>
            <a:endParaRPr lang="en-US" sz="900" dirty="0" smtClean="0"/>
          </a:p>
          <a:p>
            <a:r>
              <a:rPr lang="en-US" sz="2400" dirty="0" smtClean="0"/>
              <a:t>“A lineal</a:t>
            </a:r>
            <a:r>
              <a:rPr lang="en-US" sz="2400" b="1" dirty="0" smtClean="0"/>
              <a:t> </a:t>
            </a:r>
            <a:r>
              <a:rPr lang="en-US" sz="2400" b="1" dirty="0">
                <a:solidFill>
                  <a:srgbClr val="FF0000"/>
                </a:solidFill>
              </a:rPr>
              <a:t>descendant</a:t>
            </a:r>
            <a:r>
              <a:rPr lang="en-US" sz="2400" dirty="0"/>
              <a:t>, in legal usage, is a blood relative in the direct line of descent - the children, grandchildren, great-grandchildren, etc. of a person. In a legal procedure sense, lineal descent refers to the acquisition of estate by inheritance from grandparent to parent and parent to child, whereas collateral descent refers to the acquisition of estate or real property by inheritance from sibling to sibling, and cousin to cousin.</a:t>
            </a:r>
          </a:p>
          <a:p>
            <a:r>
              <a:rPr lang="en-US" sz="2400" dirty="0"/>
              <a:t>Adopted children, for whom adoption statutes create the same rights of </a:t>
            </a:r>
            <a:r>
              <a:rPr lang="en-US" sz="2400" dirty="0" err="1"/>
              <a:t>heirship</a:t>
            </a:r>
            <a:r>
              <a:rPr lang="en-US" sz="2400" dirty="0"/>
              <a:t> as children of the body, come within the meaning of the term "lineal descendants," as used in a statute providing for the non-lapse of a devise where the devisee predeceases the testator but leaves lineal descendants</a:t>
            </a:r>
            <a:r>
              <a:rPr lang="en-US" sz="2400" dirty="0" smtClean="0"/>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800600" y="6324600"/>
            <a:ext cx="4021550" cy="369332"/>
          </a:xfrm>
          <a:prstGeom prst="rect">
            <a:avLst/>
          </a:prstGeom>
        </p:spPr>
        <p:txBody>
          <a:bodyPr wrap="none">
            <a:spAutoFit/>
          </a:bodyPr>
          <a:lstStyle/>
          <a:p>
            <a:r>
              <a:rPr lang="en-US" dirty="0"/>
              <a:t>From Wikipedia, the free encyclopedia</a:t>
            </a:r>
          </a:p>
        </p:txBody>
      </p:sp>
      <p:sp>
        <p:nvSpPr>
          <p:cNvPr id="6" name="Title 1"/>
          <p:cNvSpPr>
            <a:spLocks noGrp="1"/>
          </p:cNvSpPr>
          <p:nvPr>
            <p:ph type="title"/>
          </p:nvPr>
        </p:nvSpPr>
        <p:spPr>
          <a:xfrm>
            <a:off x="457200" y="152400"/>
            <a:ext cx="8229600" cy="685800"/>
          </a:xfrm>
        </p:spPr>
        <p:txBody>
          <a:bodyPr>
            <a:normAutofit fontScale="90000"/>
          </a:body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81000" y="1535668"/>
            <a:ext cx="7924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lvl="0"/>
            <a:r>
              <a:rPr kumimoji="0" lang="en-US" sz="2400" b="0" i="0" u="none" strike="noStrike" cap="none" normalizeH="0" baseline="0" dirty="0" smtClean="0">
                <a:ln>
                  <a:noFill/>
                </a:ln>
                <a:effectLst/>
                <a:latin typeface="+mj-lt"/>
                <a:ea typeface="Times New Roman" pitchFamily="18" charset="0"/>
                <a:cs typeface="Times New Roman" pitchFamily="18" charset="0"/>
              </a:rPr>
              <a:t>   2.  </a:t>
            </a:r>
            <a:r>
              <a:rPr lang="en-US" sz="2400" dirty="0" smtClean="0">
                <a:latin typeface="+mj-lt"/>
              </a:rPr>
              <a:t>Do </a:t>
            </a:r>
            <a:r>
              <a:rPr lang="en-US" sz="2400" b="1" dirty="0" smtClean="0">
                <a:latin typeface="+mj-lt"/>
              </a:rPr>
              <a:t>ONE</a:t>
            </a:r>
            <a:r>
              <a:rPr lang="en-US" sz="2400" dirty="0" smtClean="0">
                <a:latin typeface="+mj-lt"/>
              </a:rPr>
              <a:t> </a:t>
            </a:r>
            <a:r>
              <a:rPr lang="en-US" sz="2400" dirty="0">
                <a:latin typeface="+mj-lt"/>
              </a:rPr>
              <a:t>of the following:</a:t>
            </a:r>
          </a:p>
          <a:p>
            <a:pPr lvl="1"/>
            <a:endParaRPr lang="en-US" sz="2400" dirty="0" smtClean="0">
              <a:latin typeface="+mj-lt"/>
            </a:endParaRPr>
          </a:p>
          <a:p>
            <a:pPr lvl="1"/>
            <a:r>
              <a:rPr lang="en-US" sz="2400" b="1" dirty="0" smtClean="0">
                <a:solidFill>
                  <a:schemeClr val="accent3"/>
                </a:solidFill>
                <a:latin typeface="+mj-lt"/>
              </a:rPr>
              <a:t>a.  Create </a:t>
            </a:r>
            <a:r>
              <a:rPr lang="en-US" sz="2400" b="1" dirty="0">
                <a:solidFill>
                  <a:schemeClr val="accent3"/>
                </a:solidFill>
                <a:latin typeface="+mj-lt"/>
              </a:rPr>
              <a:t>a time line for yourself or for a relative. Then write a short biography based on that time line.</a:t>
            </a:r>
          </a:p>
          <a:p>
            <a:pPr lvl="1"/>
            <a:endParaRPr lang="en-US" sz="2400" dirty="0" smtClean="0">
              <a:latin typeface="+mj-lt"/>
            </a:endParaRPr>
          </a:p>
          <a:p>
            <a:pPr lvl="1"/>
            <a:r>
              <a:rPr lang="en-US" sz="2400" dirty="0" smtClean="0">
                <a:latin typeface="+mj-lt"/>
              </a:rPr>
              <a:t>b.  Keep </a:t>
            </a:r>
            <a:r>
              <a:rPr lang="en-US" sz="2400" dirty="0">
                <a:latin typeface="+mj-lt"/>
              </a:rPr>
              <a:t>a journal for six weeks. You must write in it at least once a week.</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457200" y="4572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4572000" cy="5470728"/>
          </a:xfrm>
          <a:prstGeom prst="rect">
            <a:avLst/>
          </a:prstGeom>
          <a:noFill/>
        </p:spPr>
        <p:txBody>
          <a:bodyPr wrap="square" rtlCol="0">
            <a:spAutoFit/>
          </a:bodyPr>
          <a:lstStyle/>
          <a:p>
            <a:pPr algn="r">
              <a:lnSpc>
                <a:spcPct val="150000"/>
              </a:lnSpc>
            </a:pPr>
            <a:r>
              <a:rPr lang="en-US" dirty="0" smtClean="0"/>
              <a:t>Born: 19 Apr 2004, </a:t>
            </a:r>
            <a:r>
              <a:rPr lang="en-US" dirty="0" err="1" smtClean="0"/>
              <a:t>Mtn</a:t>
            </a:r>
            <a:r>
              <a:rPr lang="en-US" dirty="0" smtClean="0"/>
              <a:t> View</a:t>
            </a:r>
          </a:p>
          <a:p>
            <a:pPr algn="r">
              <a:lnSpc>
                <a:spcPct val="150000"/>
              </a:lnSpc>
            </a:pPr>
            <a:r>
              <a:rPr lang="en-US" dirty="0" smtClean="0"/>
              <a:t>Baptism: 28 Nov 2004, Los Altos</a:t>
            </a:r>
          </a:p>
          <a:p>
            <a:pPr algn="r">
              <a:lnSpc>
                <a:spcPct val="150000"/>
              </a:lnSpc>
            </a:pPr>
            <a:r>
              <a:rPr lang="en-US" dirty="0" smtClean="0"/>
              <a:t>Brother born: 10 Jul 2006, </a:t>
            </a:r>
            <a:r>
              <a:rPr lang="en-US" dirty="0" err="1" smtClean="0"/>
              <a:t>Mtn</a:t>
            </a:r>
            <a:r>
              <a:rPr lang="en-US" dirty="0" smtClean="0"/>
              <a:t> View</a:t>
            </a:r>
          </a:p>
          <a:p>
            <a:pPr algn="r">
              <a:lnSpc>
                <a:spcPct val="150000"/>
              </a:lnSpc>
            </a:pPr>
            <a:r>
              <a:rPr lang="en-US" dirty="0" smtClean="0"/>
              <a:t>Brother born: 20 Jun 2011, </a:t>
            </a:r>
            <a:r>
              <a:rPr lang="en-US" dirty="0" err="1" smtClean="0"/>
              <a:t>Mtn</a:t>
            </a:r>
            <a:r>
              <a:rPr lang="en-US" dirty="0" smtClean="0"/>
              <a:t> View</a:t>
            </a:r>
          </a:p>
          <a:p>
            <a:pPr algn="r">
              <a:lnSpc>
                <a:spcPct val="150000"/>
              </a:lnSpc>
            </a:pPr>
            <a:r>
              <a:rPr lang="en-US" dirty="0" smtClean="0"/>
              <a:t>First Communion: 6 May 2012, Los Altos</a:t>
            </a:r>
          </a:p>
          <a:p>
            <a:pPr algn="r">
              <a:lnSpc>
                <a:spcPct val="150000"/>
              </a:lnSpc>
            </a:pPr>
            <a:r>
              <a:rPr lang="en-US" dirty="0" smtClean="0"/>
              <a:t>Joseph’s </a:t>
            </a:r>
            <a:r>
              <a:rPr lang="en-US" dirty="0" err="1" smtClean="0"/>
              <a:t>Dreamcoat</a:t>
            </a:r>
            <a:r>
              <a:rPr lang="en-US" dirty="0" smtClean="0"/>
              <a:t>: 22 Feb 2014, San Jose</a:t>
            </a:r>
          </a:p>
          <a:p>
            <a:pPr algn="r">
              <a:lnSpc>
                <a:spcPct val="150000"/>
              </a:lnSpc>
            </a:pPr>
            <a:r>
              <a:rPr lang="en-US" dirty="0" smtClean="0"/>
              <a:t>Arrow of Light: 6 Jun 2015, San Jose</a:t>
            </a:r>
          </a:p>
          <a:p>
            <a:pPr algn="r">
              <a:lnSpc>
                <a:spcPct val="150000"/>
              </a:lnSpc>
            </a:pPr>
            <a:r>
              <a:rPr lang="en-US" dirty="0" smtClean="0"/>
              <a:t>Sister born: 10 Apr 2014, Los Gatos</a:t>
            </a:r>
          </a:p>
          <a:p>
            <a:pPr algn="r">
              <a:lnSpc>
                <a:spcPct val="150000"/>
              </a:lnSpc>
            </a:pPr>
            <a:r>
              <a:rPr lang="en-US" dirty="0" smtClean="0"/>
              <a:t>Mom died: 16 Sep 2014, San Jose</a:t>
            </a:r>
          </a:p>
          <a:p>
            <a:pPr algn="r">
              <a:lnSpc>
                <a:spcPct val="150000"/>
              </a:lnSpc>
            </a:pPr>
            <a:r>
              <a:rPr lang="en-US" dirty="0" smtClean="0"/>
              <a:t>Life Scout: 6 Nov 2017, Saratoga</a:t>
            </a:r>
          </a:p>
          <a:p>
            <a:pPr algn="r">
              <a:lnSpc>
                <a:spcPct val="150000"/>
              </a:lnSpc>
            </a:pPr>
            <a:r>
              <a:rPr lang="en-US" dirty="0" smtClean="0"/>
              <a:t>Climbed Mt. Shavano: Jun 2018, Colorado</a:t>
            </a:r>
          </a:p>
          <a:p>
            <a:pPr algn="r">
              <a:lnSpc>
                <a:spcPct val="150000"/>
              </a:lnSpc>
            </a:pPr>
            <a:r>
              <a:rPr lang="en-US" dirty="0" smtClean="0"/>
              <a:t>Starts at </a:t>
            </a:r>
            <a:r>
              <a:rPr lang="en-US" dirty="0" err="1" smtClean="0"/>
              <a:t>Bellarmine</a:t>
            </a:r>
            <a:r>
              <a:rPr lang="en-US" dirty="0"/>
              <a:t>:</a:t>
            </a:r>
            <a:r>
              <a:rPr lang="en-US" dirty="0" smtClean="0"/>
              <a:t> Sep 2018, San Jose</a:t>
            </a:r>
          </a:p>
          <a:p>
            <a:pPr algn="r">
              <a:lnSpc>
                <a:spcPct val="150000"/>
              </a:lnSpc>
            </a:pPr>
            <a:r>
              <a:rPr lang="en-US" dirty="0" smtClean="0"/>
              <a:t>Confirmation: 23 May 2019, San Jose</a:t>
            </a:r>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7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William Charles Jennings Timeline</a:t>
            </a:r>
            <a:endParaRPr lang="en-US" dirty="0"/>
          </a:p>
        </p:txBody>
      </p:sp>
      <p:pic>
        <p:nvPicPr>
          <p:cNvPr id="5" name="Picture 4" descr="WIll-Mount-Shavano.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3000" y="1066800"/>
            <a:ext cx="3703819" cy="53968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7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William Charles Jennings Short Bio</a:t>
            </a:r>
            <a:endParaRPr lang="en-US" dirty="0"/>
          </a:p>
        </p:txBody>
      </p:sp>
      <p:sp>
        <p:nvSpPr>
          <p:cNvPr id="3" name="TextBox 2"/>
          <p:cNvSpPr txBox="1"/>
          <p:nvPr/>
        </p:nvSpPr>
        <p:spPr>
          <a:xfrm>
            <a:off x="457200" y="1137820"/>
            <a:ext cx="4495800" cy="5262980"/>
          </a:xfrm>
          <a:prstGeom prst="rect">
            <a:avLst/>
          </a:prstGeom>
          <a:noFill/>
        </p:spPr>
        <p:txBody>
          <a:bodyPr wrap="square" rtlCol="0">
            <a:spAutoFit/>
          </a:bodyPr>
          <a:lstStyle/>
          <a:p>
            <a:pPr algn="just"/>
            <a:r>
              <a:rPr lang="en-US" sz="1600" dirty="0" smtClean="0"/>
              <a:t>William Charles Jennings was born April 19</a:t>
            </a:r>
            <a:r>
              <a:rPr lang="en-US" sz="1600" baseline="30000" dirty="0" smtClean="0"/>
              <a:t>th</a:t>
            </a:r>
            <a:r>
              <a:rPr lang="en-US" sz="1600" dirty="0" smtClean="0"/>
              <a:t>, 2004 in El Camino Hospital in Mountain View, California.  He was the first son, and second child, of William Eugene Jennings and Patricia Bock Jennings.  Will was baptized at St. Nicolas Catholic Church in Los Altos on November 28</a:t>
            </a:r>
            <a:r>
              <a:rPr lang="en-US" sz="1600" baseline="30000" dirty="0" smtClean="0"/>
              <a:t>th</a:t>
            </a:r>
            <a:r>
              <a:rPr lang="en-US" sz="1600" dirty="0" smtClean="0"/>
              <a:t>, 2004 with his Godparents </a:t>
            </a:r>
            <a:r>
              <a:rPr lang="en-US" sz="1600" dirty="0" err="1" smtClean="0"/>
              <a:t>Lory</a:t>
            </a:r>
            <a:r>
              <a:rPr lang="en-US" sz="1600" dirty="0" smtClean="0"/>
              <a:t> and Eric Nagel.  He had two brothers and a sister born in 2006, 2011, and 2014.  Will received his first communion at St. Simon Catholic Church on May 6</a:t>
            </a:r>
            <a:r>
              <a:rPr lang="en-US" sz="1600" baseline="30000" dirty="0" smtClean="0"/>
              <a:t>th</a:t>
            </a:r>
            <a:r>
              <a:rPr lang="en-US" sz="1600" dirty="0" smtClean="0"/>
              <a:t>, 2012.  He was Zebulon in the play Joseph’s </a:t>
            </a:r>
            <a:r>
              <a:rPr lang="en-US" sz="1600" dirty="0" err="1" smtClean="0"/>
              <a:t>Dreamcoat</a:t>
            </a:r>
            <a:r>
              <a:rPr lang="en-US" sz="1600" dirty="0" smtClean="0"/>
              <a:t> in February 2014.  Will crossed over from </a:t>
            </a:r>
            <a:r>
              <a:rPr lang="en-US" sz="1600" dirty="0" err="1" smtClean="0"/>
              <a:t>Webelos</a:t>
            </a:r>
            <a:r>
              <a:rPr lang="en-US" sz="1600" dirty="0" smtClean="0"/>
              <a:t> to Scouts on June 6</a:t>
            </a:r>
            <a:r>
              <a:rPr lang="en-US" sz="1600" baseline="30000" dirty="0" smtClean="0"/>
              <a:t>th</a:t>
            </a:r>
            <a:r>
              <a:rPr lang="en-US" sz="1600" dirty="0" smtClean="0"/>
              <a:t>, 2015.  Sadly, his Mom died in September 2014.  Will earned his Life Scout Rank in Troop 581 on November 6</a:t>
            </a:r>
            <a:r>
              <a:rPr lang="en-US" sz="1600" baseline="30000" dirty="0" smtClean="0"/>
              <a:t>th</a:t>
            </a:r>
            <a:r>
              <a:rPr lang="en-US" sz="1600" dirty="0" smtClean="0"/>
              <a:t>, 2017.  His high-adventure trip to Colorado, culminating in climbing a 14er, Mt. Shavano, was in June 2018.   Will started High School at </a:t>
            </a:r>
            <a:r>
              <a:rPr lang="en-US" sz="1600" dirty="0" err="1" smtClean="0"/>
              <a:t>Bellarmine</a:t>
            </a:r>
            <a:r>
              <a:rPr lang="en-US" sz="1600" dirty="0" smtClean="0"/>
              <a:t> College Prep “Go Bells” in September 2018.    Will was confirmed at Our Lady of Peace by Bishop Cantu in May 2019.</a:t>
            </a:r>
            <a:endParaRPr lang="en-US" sz="1600" dirty="0"/>
          </a:p>
        </p:txBody>
      </p:sp>
      <p:pic>
        <p:nvPicPr>
          <p:cNvPr id="6" name="Picture 5" descr="Will-Cantu.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96543" y="990600"/>
            <a:ext cx="3918857" cy="5486400"/>
          </a:xfrm>
          <a:prstGeom prst="rect">
            <a:avLst/>
          </a:prstGeom>
        </p:spPr>
      </p:pic>
    </p:spTree>
    <p:extLst>
      <p:ext uri="{BB962C8B-B14F-4D97-AF65-F5344CB8AC3E}">
        <p14:creationId xmlns:p14="http://schemas.microsoft.com/office/powerpoint/2010/main" val="2520776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a:bodyPr>
          <a:lstStyle/>
          <a:p>
            <a:r>
              <a:rPr lang="en-US" dirty="0" smtClean="0"/>
              <a:t>Now let’s take 10 minutes and have you list some key events (timeline) in your life.</a:t>
            </a:r>
          </a:p>
          <a:p>
            <a:r>
              <a:rPr lang="en-US" dirty="0"/>
              <a:t>Some key events may include: Birth, any family moves, starting school, key things you are proud </a:t>
            </a:r>
            <a:r>
              <a:rPr lang="en-US" dirty="0" smtClean="0"/>
              <a:t>of (won a sports or robotics tournament), </a:t>
            </a:r>
            <a:r>
              <a:rPr lang="en-US" dirty="0"/>
              <a:t>religious milestones (baptism, etc.), birth of </a:t>
            </a:r>
            <a:r>
              <a:rPr lang="en-US" dirty="0" smtClean="0"/>
              <a:t>siblings.            There </a:t>
            </a:r>
            <a:r>
              <a:rPr lang="en-US" dirty="0"/>
              <a:t>is no “right answer”.</a:t>
            </a:r>
          </a:p>
          <a:p>
            <a:r>
              <a:rPr lang="en-US" dirty="0" smtClean="0"/>
              <a:t>Instructors will walk around and help.</a:t>
            </a:r>
          </a:p>
          <a:p>
            <a:r>
              <a:rPr lang="en-US" dirty="0" smtClean="0"/>
              <a:t>Afterwards will take another 15 minutes to create a short biography of your life based on the key events above.  This needs to be written or typed (not oral).</a:t>
            </a:r>
          </a:p>
          <a:p>
            <a:r>
              <a:rPr lang="en-US" dirty="0" smtClean="0"/>
              <a:t>Raise your hands and ask for help if you need it.</a:t>
            </a:r>
          </a:p>
          <a:p>
            <a:endParaRPr lang="en-US" dirty="0"/>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Tree>
    <p:extLst>
      <p:ext uri="{BB962C8B-B14F-4D97-AF65-F5344CB8AC3E}">
        <p14:creationId xmlns:p14="http://schemas.microsoft.com/office/powerpoint/2010/main" val="29853882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381000" y="838200"/>
            <a:ext cx="8229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latin typeface="Arial" pitchFamily="34" charset="0"/>
                <a:cs typeface="Arial" pitchFamily="34" charset="0"/>
              </a:rPr>
              <a:t>6</a:t>
            </a:r>
            <a:r>
              <a:rPr kumimoji="0" lang="en-US" sz="1800" b="0" i="0" u="none" strike="noStrike" cap="none" normalizeH="0" baseline="0" dirty="0" smtClean="0">
                <a:ln>
                  <a:noFill/>
                </a:ln>
                <a:solidFill>
                  <a:schemeClr val="tx1"/>
                </a:solidFill>
                <a:effectLst/>
                <a:latin typeface="Arial" pitchFamily="34" charset="0"/>
                <a:cs typeface="Arial" pitchFamily="34" charset="0"/>
              </a:rPr>
              <a:t>.</a:t>
            </a:r>
            <a:r>
              <a:rPr lang="en-US" dirty="0" smtClean="0"/>
              <a:t> </a:t>
            </a:r>
            <a:r>
              <a:rPr lang="en-US" dirty="0"/>
              <a:t>Begin your family tree by listing yourself and include at least two additional generations. You may complete this requirement by using the chart provided in this pamphlet or the genealogy software program of your </a:t>
            </a:r>
            <a:r>
              <a:rPr lang="en-US" dirty="0" smtClean="0"/>
              <a:t>choice.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Bill\AppData\Local\Microsoft\Windows\Temporary Internet Files\Content.Word\Genealogy (1)_Page_6.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905000"/>
            <a:ext cx="7620000" cy="4495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382000" cy="5181600"/>
          </a:xfrm>
        </p:spPr>
        <p:txBody>
          <a:bodyPr>
            <a:normAutofit fontScale="92500" lnSpcReduction="20000"/>
          </a:bodyPr>
          <a:lstStyle/>
          <a:p>
            <a:r>
              <a:rPr lang="en-US" dirty="0" smtClean="0"/>
              <a:t>Nancy Hughes, Regent of DAR Santa Clara Chapter, 23 year member of the DAR, Daughters of American Colonists.</a:t>
            </a:r>
          </a:p>
          <a:p>
            <a:endParaRPr lang="en-US" dirty="0" smtClean="0"/>
          </a:p>
          <a:p>
            <a:r>
              <a:rPr lang="en-US" dirty="0" smtClean="0"/>
              <a:t>Sue Fitzpatrick, 7 year member of DAR, DAR District Registrar; New England Women; Colonial Dames XVII Century, Daughters of American Colonists, Native Daughters of the Golden West; Minnesota Territorial Pioneers, Nationals Society of Daughters of the Union 1861-1865</a:t>
            </a:r>
          </a:p>
          <a:p>
            <a:endParaRPr lang="en-US" dirty="0" smtClean="0"/>
          </a:p>
          <a:p>
            <a:r>
              <a:rPr lang="en-US" dirty="0" smtClean="0"/>
              <a:t>Ken Bower, Troop 582 ASM and family genealogist</a:t>
            </a:r>
          </a:p>
          <a:p>
            <a:endParaRPr lang="en-US" dirty="0"/>
          </a:p>
          <a:p>
            <a:r>
              <a:rPr lang="en-US" dirty="0" smtClean="0"/>
              <a:t>Bill Jennings: </a:t>
            </a:r>
            <a:r>
              <a:rPr lang="en-US" dirty="0"/>
              <a:t>Sons of the American Revolution, </a:t>
            </a:r>
            <a:r>
              <a:rPr lang="en-US" dirty="0" smtClean="0"/>
              <a:t>General </a:t>
            </a:r>
            <a:r>
              <a:rPr lang="en-US" dirty="0"/>
              <a:t>Society of Colonial Wars</a:t>
            </a:r>
            <a:r>
              <a:rPr lang="en-US" dirty="0" smtClean="0"/>
              <a:t>, </a:t>
            </a:r>
            <a:r>
              <a:rPr lang="en-US" dirty="0" err="1" smtClean="0"/>
              <a:t>Jamestowne</a:t>
            </a:r>
            <a:r>
              <a:rPr lang="en-US" dirty="0" smtClean="0"/>
              <a:t> Society, Order </a:t>
            </a:r>
            <a:r>
              <a:rPr lang="en-US" dirty="0"/>
              <a:t>of Founders and Patriots, </a:t>
            </a:r>
            <a:r>
              <a:rPr lang="en-US" dirty="0" smtClean="0"/>
              <a:t>Saints and Sinners</a:t>
            </a:r>
            <a:endParaRPr lang="en-US" dirty="0"/>
          </a:p>
          <a:p>
            <a:pPr marL="0" indent="0">
              <a:buNone/>
            </a:pPr>
            <a:endParaRPr lang="en-US" dirty="0"/>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Introductions</a:t>
            </a:r>
            <a:endParaRPr lang="en-US" dirty="0"/>
          </a:p>
        </p:txBody>
      </p:sp>
    </p:spTree>
    <p:extLst>
      <p:ext uri="{BB962C8B-B14F-4D97-AF65-F5344CB8AC3E}">
        <p14:creationId xmlns:p14="http://schemas.microsoft.com/office/powerpoint/2010/main" val="6731684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685800" y="1632466"/>
            <a:ext cx="8001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a:t>
            </a:r>
          </a:p>
          <a:p>
            <a:pPr lvl="0"/>
            <a:r>
              <a:rPr lang="en-US" sz="2400" dirty="0" smtClean="0"/>
              <a:t>a.  Name </a:t>
            </a:r>
            <a:r>
              <a:rPr lang="en-US" sz="2400" dirty="0"/>
              <a:t>three types of genealogical resources and explain how these resources can help you chart your family </a:t>
            </a:r>
            <a:r>
              <a:rPr lang="en-US" sz="2400" dirty="0" smtClean="0"/>
              <a:t>tree.</a:t>
            </a:r>
          </a:p>
          <a:p>
            <a:pPr lvl="0"/>
            <a:endParaRPr lang="en-US" sz="2400" dirty="0"/>
          </a:p>
          <a:p>
            <a:pPr lvl="0"/>
            <a:r>
              <a:rPr lang="en-US" sz="2400" dirty="0" smtClean="0"/>
              <a:t>b.  Obtain </a:t>
            </a:r>
            <a:r>
              <a:rPr lang="en-US" sz="2400" dirty="0"/>
              <a:t>at least one genealogical document that supports an event that is or can be recorded on your pedigree chart or family group record. The document could be found at home or at a government office, religious organization, archive, or </a:t>
            </a:r>
            <a:r>
              <a:rPr lang="en-US" sz="2400" dirty="0" smtClean="0"/>
              <a:t>library.</a:t>
            </a:r>
          </a:p>
          <a:p>
            <a:pPr lvl="0"/>
            <a:endParaRPr lang="en-US" sz="2400" dirty="0"/>
          </a:p>
          <a:p>
            <a:pPr lvl="0"/>
            <a:r>
              <a:rPr lang="en-US" sz="2400" dirty="0" smtClean="0"/>
              <a:t>c.  Tell </a:t>
            </a:r>
            <a:r>
              <a:rPr lang="en-US" sz="2400" dirty="0"/>
              <a:t>how you would evaluate the genealogical information you found for requirement 4b</a:t>
            </a:r>
            <a:r>
              <a:rPr lang="en-US" sz="2400" dirty="0" smtClean="0"/>
              <a:t>.</a:t>
            </a:r>
            <a:endParaRPr kumimoji="0" lang="en-US" sz="2400" b="0" i="0" u="none" strike="noStrike" cap="none" normalizeH="0" baseline="0" dirty="0" smtClean="0">
              <a:ln>
                <a:noFill/>
              </a:ln>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914400" y="1491735"/>
            <a:ext cx="7315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a:t>
            </a:r>
          </a:p>
          <a:p>
            <a:pPr marL="457200" lvl="0" indent="-457200">
              <a:buAutoNum type="alphaLcPeriod"/>
            </a:pPr>
            <a:r>
              <a:rPr lang="en-US" sz="2400" dirty="0" smtClean="0"/>
              <a:t>Name </a:t>
            </a:r>
            <a:r>
              <a:rPr lang="en-US" sz="2400" dirty="0"/>
              <a:t>three types of genealogical resources and explain how these resources can help you chart your family </a:t>
            </a:r>
            <a:r>
              <a:rPr lang="en-US" sz="2400" dirty="0" smtClean="0"/>
              <a:t>tree.</a:t>
            </a:r>
          </a:p>
          <a:p>
            <a:pPr marL="457200" lvl="0" indent="-457200">
              <a:buAutoNum type="alphaLcPeriod"/>
            </a:pPr>
            <a:endParaRPr lang="en-US" sz="2400" dirty="0"/>
          </a:p>
          <a:p>
            <a:pPr marL="1371600" lvl="2" indent="-457200">
              <a:buFont typeface="Arial" pitchFamily="34" charset="0"/>
              <a:buChar char="•"/>
            </a:pPr>
            <a:r>
              <a:rPr lang="en-US" sz="2400" dirty="0" smtClean="0"/>
              <a:t>Vital Records</a:t>
            </a:r>
          </a:p>
          <a:p>
            <a:pPr marL="1371600" lvl="2" indent="-457200">
              <a:buFont typeface="Arial" pitchFamily="34" charset="0"/>
              <a:buChar char="•"/>
            </a:pPr>
            <a:r>
              <a:rPr lang="en-US" sz="2400" dirty="0" smtClean="0"/>
              <a:t>Census Records</a:t>
            </a:r>
          </a:p>
          <a:p>
            <a:pPr marL="1371600" lvl="2" indent="-457200">
              <a:buFont typeface="Arial" pitchFamily="34" charset="0"/>
              <a:buChar char="•"/>
            </a:pPr>
            <a:r>
              <a:rPr lang="en-US" sz="2400" dirty="0" smtClean="0"/>
              <a:t>Newspapers</a:t>
            </a:r>
          </a:p>
          <a:p>
            <a:pPr marL="1371600" lvl="2" indent="-457200">
              <a:buFont typeface="Arial" pitchFamily="34" charset="0"/>
              <a:buChar char="•"/>
            </a:pPr>
            <a:r>
              <a:rPr lang="en-US" sz="2400" dirty="0" smtClean="0"/>
              <a:t>Family and Local Histories</a:t>
            </a:r>
          </a:p>
          <a:p>
            <a:pPr marL="1371600" lvl="2" indent="-457200">
              <a:buFont typeface="Arial" pitchFamily="34" charset="0"/>
              <a:buChar char="•"/>
            </a:pPr>
            <a:r>
              <a:rPr lang="en-US" sz="2400" dirty="0" smtClean="0"/>
              <a:t>Family Documents</a:t>
            </a:r>
          </a:p>
          <a:p>
            <a:pPr marL="1371600" lvl="2" indent="-457200">
              <a:buFont typeface="Arial" pitchFamily="34" charset="0"/>
              <a:buChar char="•"/>
            </a:pPr>
            <a:r>
              <a:rPr lang="en-US" sz="2400" dirty="0" smtClean="0"/>
              <a:t>Lineage Societies</a:t>
            </a:r>
          </a:p>
          <a:p>
            <a:pPr lvl="0"/>
            <a:endParaRPr 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57200" y="762000"/>
            <a:ext cx="84582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a:t>
            </a:r>
          </a:p>
          <a:p>
            <a:pPr lvl="0"/>
            <a:r>
              <a:rPr lang="en-US" sz="2400" dirty="0" smtClean="0"/>
              <a:t>b.  Obtain </a:t>
            </a:r>
            <a:r>
              <a:rPr lang="en-US" sz="2400" dirty="0"/>
              <a:t>at least one genealogical document that supports an event that is or can be recorded on your pedigree chart or family group record. The document could be found at home or at a government office, religious organization, archive, or </a:t>
            </a:r>
            <a:r>
              <a:rPr lang="en-US" sz="2400" dirty="0" smtClean="0"/>
              <a:t>library.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itle 1"/>
          <p:cNvSpPr txBox="1">
            <a:spLocks/>
          </p:cNvSpPr>
          <p:nvPr/>
        </p:nvSpPr>
        <p:spPr>
          <a:xfrm>
            <a:off x="457200" y="1524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pic>
        <p:nvPicPr>
          <p:cNvPr id="9" name="Picture 8" descr="birth-cert-WCJ.pd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671911" y="1595289"/>
            <a:ext cx="4104978" cy="624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85800" y="914400"/>
            <a:ext cx="75438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4.</a:t>
            </a:r>
          </a:p>
          <a:p>
            <a:pPr lvl="0"/>
            <a:r>
              <a:rPr lang="en-US" sz="2400" dirty="0" smtClean="0"/>
              <a:t>c.  Tell </a:t>
            </a:r>
            <a:r>
              <a:rPr lang="en-US" sz="2400" dirty="0"/>
              <a:t>how you would evaluate the genealogical information you found for requirement 4b</a:t>
            </a:r>
            <a:r>
              <a:rPr lang="en-US" sz="2400" dirty="0" smtClean="0"/>
              <a:t>.</a:t>
            </a:r>
            <a:endParaRPr kumimoji="0" lang="en-US" sz="2400" b="0" i="0" u="none" strike="noStrike" cap="none" normalizeH="0" baseline="0" dirty="0" smtClean="0">
              <a:ln>
                <a:noFill/>
              </a:ln>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birth-cert-WCJ.pd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2354179" y="770021"/>
            <a:ext cx="4572000" cy="7299158"/>
          </a:xfrm>
          <a:prstGeom prst="rect">
            <a:avLst/>
          </a:prstGeom>
        </p:spPr>
      </p:pic>
      <p:sp>
        <p:nvSpPr>
          <p:cNvPr id="7" name="Title 1"/>
          <p:cNvSpPr txBox="1">
            <a:spLocks/>
          </p:cNvSpPr>
          <p:nvPr/>
        </p:nvSpPr>
        <p:spPr>
          <a:xfrm>
            <a:off x="457200" y="2286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2-18 at 12.19.32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762001"/>
            <a:ext cx="3284011" cy="59436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443" y="1295401"/>
            <a:ext cx="4430156" cy="5410198"/>
          </a:xfrm>
          <a:prstGeom prst="rect">
            <a:avLst/>
          </a:prstGeom>
        </p:spPr>
      </p:pic>
      <p:sp>
        <p:nvSpPr>
          <p:cNvPr id="7" name="Title 1"/>
          <p:cNvSpPr txBox="1">
            <a:spLocks/>
          </p:cNvSpPr>
          <p:nvPr/>
        </p:nvSpPr>
        <p:spPr>
          <a:xfrm>
            <a:off x="457200" y="39469"/>
            <a:ext cx="8229600" cy="762000"/>
          </a:xfrm>
          <a:prstGeom prst="rect">
            <a:avLst/>
          </a:prstGeom>
        </p:spPr>
        <p:txBody>
          <a:bodyPr>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
        <p:nvSpPr>
          <p:cNvPr id="8" name="Rectangle 7"/>
          <p:cNvSpPr/>
          <p:nvPr/>
        </p:nvSpPr>
        <p:spPr>
          <a:xfrm>
            <a:off x="457200" y="649069"/>
            <a:ext cx="5181600" cy="646331"/>
          </a:xfrm>
          <a:prstGeom prst="rect">
            <a:avLst/>
          </a:prstGeom>
        </p:spPr>
        <p:txBody>
          <a:bodyPr wrap="square">
            <a:spAutoFit/>
          </a:bodyPr>
          <a:lstStyle/>
          <a:p>
            <a:r>
              <a:rPr lang="en-US" dirty="0">
                <a:latin typeface="Arial" pitchFamily="34" charset="0"/>
                <a:cs typeface="Arial" pitchFamily="34" charset="0"/>
              </a:rPr>
              <a:t>6.</a:t>
            </a:r>
            <a:r>
              <a:rPr lang="en-US" dirty="0"/>
              <a:t> Begin your family tree by listing yourself and include at least two additional generations. </a:t>
            </a:r>
          </a:p>
        </p:txBody>
      </p:sp>
      <p:pic>
        <p:nvPicPr>
          <p:cNvPr id="2" name="Picture 1" descr="WCJJ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1825" y="1447800"/>
            <a:ext cx="584775" cy="754292"/>
          </a:xfrm>
          <a:prstGeom prst="rect">
            <a:avLst/>
          </a:prstGeom>
        </p:spPr>
      </p:pic>
      <p:pic>
        <p:nvPicPr>
          <p:cNvPr id="3" name="Picture 2" descr="ADP.jpg"/>
          <p:cNvPicPr>
            <a:picLocks noChangeAspect="1"/>
          </p:cNvPicPr>
          <p:nvPr/>
        </p:nvPicPr>
        <p:blipFill rotWithShape="1">
          <a:blip r:embed="rId5" cstate="email">
            <a:grayscl/>
            <a:extLst>
              <a:ext uri="{BEBA8EAE-BF5A-486C-A8C5-ECC9F3942E4B}">
                <a14:imgProps xmlns:a14="http://schemas.microsoft.com/office/drawing/2010/main">
                  <a14:imgLayer r:embed="rId6">
                    <a14:imgEffect>
                      <a14:brightnessContrast bright="54000"/>
                    </a14:imgEffect>
                  </a14:imgLayer>
                </a14:imgProps>
              </a:ext>
              <a:ext uri="{28A0092B-C50C-407E-A947-70E740481C1C}">
                <a14:useLocalDpi xmlns:a14="http://schemas.microsoft.com/office/drawing/2010/main"/>
              </a:ext>
            </a:extLst>
          </a:blip>
          <a:srcRect/>
          <a:stretch/>
        </p:blipFill>
        <p:spPr>
          <a:xfrm>
            <a:off x="2743200" y="3288503"/>
            <a:ext cx="533400" cy="673897"/>
          </a:xfrm>
          <a:prstGeom prst="rect">
            <a:avLst/>
          </a:prstGeom>
        </p:spPr>
      </p:pic>
      <p:pic>
        <p:nvPicPr>
          <p:cNvPr id="5" name="Picture 4" descr="PYB.jpg"/>
          <p:cNvPicPr>
            <a:picLocks noChangeAspect="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p:blipFill>
        <p:spPr>
          <a:xfrm>
            <a:off x="4343400" y="4973114"/>
            <a:ext cx="609600" cy="769788"/>
          </a:xfrm>
          <a:prstGeom prst="rect">
            <a:avLst/>
          </a:prstGeom>
        </p:spPr>
      </p:pic>
      <p:pic>
        <p:nvPicPr>
          <p:cNvPr id="9" name="Picture 8" descr="CAB.jpg"/>
          <p:cNvPicPr>
            <a:picLocks noChangeAspect="1"/>
          </p:cNvPicPr>
          <p:nvPr/>
        </p:nvPicPr>
        <p:blipFill rotWithShape="1">
          <a:blip r:embed="rId9" cstate="email">
            <a:grayscl/>
            <a:extLst>
              <a:ext uri="{28A0092B-C50C-407E-A947-70E740481C1C}">
                <a14:useLocalDpi xmlns:a14="http://schemas.microsoft.com/office/drawing/2010/main"/>
              </a:ext>
            </a:extLst>
          </a:blip>
          <a:srcRect/>
          <a:stretch/>
        </p:blipFill>
        <p:spPr>
          <a:xfrm>
            <a:off x="2743200" y="4181663"/>
            <a:ext cx="533400" cy="695137"/>
          </a:xfrm>
          <a:prstGeom prst="rect">
            <a:avLst/>
          </a:prstGeom>
        </p:spPr>
      </p:pic>
      <p:pic>
        <p:nvPicPr>
          <p:cNvPr id="11" name="Picture 10" descr="IS.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43200" y="5853364"/>
            <a:ext cx="542730" cy="699836"/>
          </a:xfrm>
          <a:prstGeom prst="rect">
            <a:avLst/>
          </a:prstGeom>
        </p:spPr>
      </p:pic>
      <p:pic>
        <p:nvPicPr>
          <p:cNvPr id="12" name="Picture 11" descr="toto-vivace.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99743" y="1878337"/>
            <a:ext cx="1010057" cy="1703063"/>
          </a:xfrm>
          <a:prstGeom prst="rect">
            <a:avLst/>
          </a:prstGeom>
        </p:spPr>
      </p:pic>
      <p:pic>
        <p:nvPicPr>
          <p:cNvPr id="10" name="Picture 9" descr="image002.jpg"/>
          <p:cNvPicPr>
            <a:picLocks noChangeAspect="1"/>
          </p:cNvPicPr>
          <p:nvPr/>
        </p:nvPicPr>
        <p:blipFill rotWithShape="1">
          <a:blip r:embed="rId12" cstate="email">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rcRect/>
          <a:stretch/>
        </p:blipFill>
        <p:spPr>
          <a:xfrm>
            <a:off x="4343400" y="2340566"/>
            <a:ext cx="590854" cy="7836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457200" y="1230154"/>
            <a:ext cx="37338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dirty="0" smtClean="0">
                <a:latin typeface="Arial" pitchFamily="34" charset="0"/>
                <a:cs typeface="Arial" pitchFamily="34" charset="0"/>
              </a:rPr>
              <a:t>7</a:t>
            </a:r>
            <a:r>
              <a:rPr kumimoji="0" lang="en-US" sz="2400" b="0" i="0" u="none" strike="noStrike" cap="none" normalizeH="0" baseline="0" dirty="0" smtClean="0">
                <a:ln>
                  <a:noFill/>
                </a:ln>
                <a:solidFill>
                  <a:schemeClr val="tx1"/>
                </a:solidFill>
                <a:effectLst/>
                <a:latin typeface="Arial" pitchFamily="34" charset="0"/>
                <a:cs typeface="Arial" pitchFamily="34" charset="0"/>
              </a:rPr>
              <a:t>.</a:t>
            </a:r>
            <a:r>
              <a:rPr lang="en-US" sz="2400" dirty="0" smtClean="0"/>
              <a:t> Complete </a:t>
            </a:r>
            <a:r>
              <a:rPr lang="en-US" sz="2400" dirty="0"/>
              <a:t>a family group record form, listing yourself and your brothers and sisters as the children. On another family group record form, show one of your parents and his or her brothers and sisters as the children. This requirement may be completed using the chart provided or the genealogy software program of your choice.</a:t>
            </a:r>
          </a:p>
          <a:p>
            <a:pPr fontAlgn="base">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C:\Users\Bill\AppData\Local\Microsoft\Windows\Temporary Internet Files\Content.Word\Genealogy (1)_Page_7.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9600" y="990600"/>
            <a:ext cx="4267200" cy="563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686800" cy="762000"/>
          </a:xfrm>
        </p:spPr>
        <p:txBody>
          <a:bodyPr>
            <a:noAutofit/>
          </a:bodyPr>
          <a:lstStyle/>
          <a:p>
            <a:r>
              <a:rPr lang="en-US" sz="3200" dirty="0" smtClean="0"/>
              <a:t>Family Group Sheets: William Charles Jennings</a:t>
            </a:r>
            <a:endParaRPr lang="en-US" sz="3200" dirty="0"/>
          </a:p>
        </p:txBody>
      </p:sp>
      <p:pic>
        <p:nvPicPr>
          <p:cNvPr id="5" name="Picture 4" descr="C:\Users\Bill\AppData\Local\Microsoft\Windows\Temporary Internet Files\Content.Word\Genealogy (1)_Page_7.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8200" y="990600"/>
            <a:ext cx="4267200" cy="5638800"/>
          </a:xfrm>
          <a:prstGeom prst="rect">
            <a:avLst/>
          </a:prstGeom>
          <a:noFill/>
          <a:ln w="9525">
            <a:noFill/>
            <a:miter lim="800000"/>
            <a:headEnd/>
            <a:tailEnd/>
          </a:ln>
        </p:spPr>
      </p:pic>
      <p:pic>
        <p:nvPicPr>
          <p:cNvPr id="6" name="Picture 5" descr="C:\Users\Bill\AppData\Local\Microsoft\Windows\Temporary Internet Files\Content.Word\Genealogy (1)_Page_7.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90600"/>
            <a:ext cx="4267200" cy="5638800"/>
          </a:xfrm>
          <a:prstGeom prst="rect">
            <a:avLst/>
          </a:prstGeom>
          <a:noFill/>
          <a:ln w="9525">
            <a:noFill/>
            <a:miter lim="800000"/>
            <a:headEnd/>
            <a:tailEnd/>
          </a:ln>
        </p:spPr>
      </p:pic>
      <p:sp>
        <p:nvSpPr>
          <p:cNvPr id="7" name="TextBox 6"/>
          <p:cNvSpPr txBox="1"/>
          <p:nvPr/>
        </p:nvSpPr>
        <p:spPr>
          <a:xfrm>
            <a:off x="914400" y="1219200"/>
            <a:ext cx="1213293" cy="215444"/>
          </a:xfrm>
          <a:prstGeom prst="rect">
            <a:avLst/>
          </a:prstGeom>
          <a:noFill/>
        </p:spPr>
        <p:txBody>
          <a:bodyPr wrap="none" rtlCol="0">
            <a:spAutoFit/>
          </a:bodyPr>
          <a:lstStyle/>
          <a:p>
            <a:r>
              <a:rPr lang="en-US" sz="800" dirty="0" smtClean="0">
                <a:solidFill>
                  <a:srgbClr val="000000"/>
                </a:solidFill>
                <a:latin typeface="Calibri"/>
                <a:cs typeface="Calibri"/>
              </a:rPr>
              <a:t>William Eugene Jennings</a:t>
            </a:r>
            <a:endParaRPr lang="en-US" sz="800" dirty="0">
              <a:solidFill>
                <a:srgbClr val="000000"/>
              </a:solidFill>
              <a:latin typeface="Calibri"/>
              <a:cs typeface="Calibri"/>
            </a:endParaRPr>
          </a:p>
        </p:txBody>
      </p:sp>
      <p:sp>
        <p:nvSpPr>
          <p:cNvPr id="8" name="TextBox 7"/>
          <p:cNvSpPr txBox="1"/>
          <p:nvPr/>
        </p:nvSpPr>
        <p:spPr>
          <a:xfrm>
            <a:off x="3282557" y="927556"/>
            <a:ext cx="1213243" cy="215444"/>
          </a:xfrm>
          <a:prstGeom prst="rect">
            <a:avLst/>
          </a:prstGeom>
          <a:noFill/>
        </p:spPr>
        <p:txBody>
          <a:bodyPr wrap="none" rtlCol="0">
            <a:spAutoFit/>
          </a:bodyPr>
          <a:lstStyle/>
          <a:p>
            <a:r>
              <a:rPr lang="en-US" sz="800" dirty="0" smtClean="0">
                <a:solidFill>
                  <a:srgbClr val="000000"/>
                </a:solidFill>
                <a:latin typeface="Calibri"/>
                <a:cs typeface="Calibri"/>
              </a:rPr>
              <a:t>William Charles Jennings</a:t>
            </a:r>
            <a:endParaRPr lang="en-US" sz="800" dirty="0">
              <a:solidFill>
                <a:srgbClr val="000000"/>
              </a:solidFill>
              <a:latin typeface="Calibri"/>
              <a:cs typeface="Calibri"/>
            </a:endParaRPr>
          </a:p>
        </p:txBody>
      </p:sp>
      <p:sp>
        <p:nvSpPr>
          <p:cNvPr id="9" name="TextBox 8"/>
          <p:cNvSpPr txBox="1"/>
          <p:nvPr/>
        </p:nvSpPr>
        <p:spPr>
          <a:xfrm>
            <a:off x="609600" y="1524000"/>
            <a:ext cx="184666" cy="369332"/>
          </a:xfrm>
          <a:prstGeom prst="rect">
            <a:avLst/>
          </a:prstGeom>
          <a:noFill/>
        </p:spPr>
        <p:txBody>
          <a:bodyPr wrap="none" rtlCol="0">
            <a:spAutoFit/>
          </a:bodyPr>
          <a:lstStyle/>
          <a:p>
            <a:endParaRPr lang="en-US" dirty="0">
              <a:solidFill>
                <a:srgbClr val="000000"/>
              </a:solidFill>
            </a:endParaRPr>
          </a:p>
        </p:txBody>
      </p:sp>
      <p:sp>
        <p:nvSpPr>
          <p:cNvPr id="11" name="TextBox 10"/>
          <p:cNvSpPr txBox="1"/>
          <p:nvPr/>
        </p:nvSpPr>
        <p:spPr>
          <a:xfrm>
            <a:off x="533400" y="1371600"/>
            <a:ext cx="3751097" cy="461665"/>
          </a:xfrm>
          <a:prstGeom prst="rect">
            <a:avLst/>
          </a:prstGeom>
          <a:noFill/>
        </p:spPr>
        <p:txBody>
          <a:bodyPr wrap="none" rtlCol="0">
            <a:spAutoFit/>
          </a:bodyPr>
          <a:lstStyle/>
          <a:p>
            <a:r>
              <a:rPr lang="en-US" sz="800" dirty="0" smtClean="0">
                <a:solidFill>
                  <a:srgbClr val="000000"/>
                </a:solidFill>
                <a:latin typeface="Calibri"/>
                <a:cs typeface="Calibri"/>
              </a:rPr>
              <a:t>19 Feb 1963                                                                              Memphis, Shelby, TN, USA</a:t>
            </a:r>
          </a:p>
          <a:p>
            <a:r>
              <a:rPr lang="en-US" sz="800" dirty="0" smtClean="0">
                <a:solidFill>
                  <a:srgbClr val="000000"/>
                </a:solidFill>
                <a:latin typeface="Calibri"/>
                <a:cs typeface="Calibri"/>
              </a:rPr>
              <a:t>Living</a:t>
            </a:r>
          </a:p>
          <a:p>
            <a:r>
              <a:rPr lang="en-US" sz="800" dirty="0" smtClean="0">
                <a:solidFill>
                  <a:srgbClr val="000000"/>
                </a:solidFill>
                <a:latin typeface="Calibri"/>
                <a:cs typeface="Calibri"/>
              </a:rPr>
              <a:t>12 Oct 2002                                                                              San Jose, Santa Clara, CA, USA</a:t>
            </a:r>
          </a:p>
        </p:txBody>
      </p:sp>
      <p:sp>
        <p:nvSpPr>
          <p:cNvPr id="12" name="TextBox 11"/>
          <p:cNvSpPr txBox="1"/>
          <p:nvPr/>
        </p:nvSpPr>
        <p:spPr>
          <a:xfrm>
            <a:off x="685800" y="1765756"/>
            <a:ext cx="3159839" cy="215444"/>
          </a:xfrm>
          <a:prstGeom prst="rect">
            <a:avLst/>
          </a:prstGeom>
          <a:noFill/>
        </p:spPr>
        <p:txBody>
          <a:bodyPr wrap="none" rtlCol="0">
            <a:spAutoFit/>
          </a:bodyPr>
          <a:lstStyle/>
          <a:p>
            <a:r>
              <a:rPr lang="en-US" sz="800" dirty="0" smtClean="0">
                <a:solidFill>
                  <a:srgbClr val="000000"/>
                </a:solidFill>
                <a:latin typeface="Calibri"/>
                <a:cs typeface="Calibri"/>
              </a:rPr>
              <a:t>William Columbus Jennings, Jr.                                      Ann Dewitt Prather</a:t>
            </a:r>
            <a:endParaRPr lang="en-US" sz="800" dirty="0">
              <a:solidFill>
                <a:srgbClr val="000000"/>
              </a:solidFill>
              <a:latin typeface="Calibri"/>
              <a:cs typeface="Calibri"/>
            </a:endParaRPr>
          </a:p>
        </p:txBody>
      </p:sp>
      <p:sp>
        <p:nvSpPr>
          <p:cNvPr id="10" name="Rectangle 9"/>
          <p:cNvSpPr/>
          <p:nvPr/>
        </p:nvSpPr>
        <p:spPr>
          <a:xfrm>
            <a:off x="5486400" y="990600"/>
            <a:ext cx="1143000" cy="152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smtClean="0">
                <a:latin typeface="Calibri"/>
                <a:cs typeface="Calibri"/>
              </a:rPr>
              <a:t>(one of your parents)</a:t>
            </a:r>
            <a:endParaRPr lang="en-US" sz="800" i="1" dirty="0">
              <a:latin typeface="Calibri"/>
              <a:cs typeface="Calibri"/>
            </a:endParaRPr>
          </a:p>
        </p:txBody>
      </p:sp>
      <p:sp>
        <p:nvSpPr>
          <p:cNvPr id="13" name="TextBox 12"/>
          <p:cNvSpPr txBox="1"/>
          <p:nvPr/>
        </p:nvSpPr>
        <p:spPr>
          <a:xfrm>
            <a:off x="914400" y="2070556"/>
            <a:ext cx="1082348" cy="215444"/>
          </a:xfrm>
          <a:prstGeom prst="rect">
            <a:avLst/>
          </a:prstGeom>
          <a:noFill/>
        </p:spPr>
        <p:txBody>
          <a:bodyPr wrap="none" rtlCol="0">
            <a:spAutoFit/>
          </a:bodyPr>
          <a:lstStyle/>
          <a:p>
            <a:r>
              <a:rPr lang="en-US" sz="800" dirty="0" smtClean="0">
                <a:solidFill>
                  <a:srgbClr val="000000"/>
                </a:solidFill>
                <a:latin typeface="Calibri"/>
                <a:cs typeface="Calibri"/>
              </a:rPr>
              <a:t>Patricia Yolanda Bock</a:t>
            </a:r>
            <a:endParaRPr lang="en-US" sz="800" dirty="0">
              <a:solidFill>
                <a:srgbClr val="000000"/>
              </a:solidFill>
              <a:latin typeface="Calibri"/>
              <a:cs typeface="Calibri"/>
            </a:endParaRPr>
          </a:p>
        </p:txBody>
      </p:sp>
      <p:sp>
        <p:nvSpPr>
          <p:cNvPr id="14" name="TextBox 13"/>
          <p:cNvSpPr txBox="1"/>
          <p:nvPr/>
        </p:nvSpPr>
        <p:spPr>
          <a:xfrm>
            <a:off x="533400" y="2209800"/>
            <a:ext cx="3788217" cy="338554"/>
          </a:xfrm>
          <a:prstGeom prst="rect">
            <a:avLst/>
          </a:prstGeom>
          <a:noFill/>
        </p:spPr>
        <p:txBody>
          <a:bodyPr wrap="none" rtlCol="0">
            <a:spAutoFit/>
          </a:bodyPr>
          <a:lstStyle/>
          <a:p>
            <a:r>
              <a:rPr lang="en-US" sz="800" dirty="0" smtClean="0">
                <a:solidFill>
                  <a:srgbClr val="000000"/>
                </a:solidFill>
                <a:latin typeface="Calibri"/>
                <a:cs typeface="Calibri"/>
              </a:rPr>
              <a:t>19 Aug 1968                                                                              Hoboken, Hudson, NJ, USA</a:t>
            </a:r>
          </a:p>
          <a:p>
            <a:r>
              <a:rPr lang="en-US" sz="800" dirty="0" smtClean="0">
                <a:solidFill>
                  <a:srgbClr val="000000"/>
                </a:solidFill>
                <a:latin typeface="Calibri"/>
                <a:cs typeface="Calibri"/>
              </a:rPr>
              <a:t>16 Sep 2014                                                                               San Jose, Santa Clara, CA, USA</a:t>
            </a:r>
          </a:p>
        </p:txBody>
      </p:sp>
      <p:sp>
        <p:nvSpPr>
          <p:cNvPr id="3" name="TextBox 2"/>
          <p:cNvSpPr txBox="1"/>
          <p:nvPr/>
        </p:nvSpPr>
        <p:spPr>
          <a:xfrm>
            <a:off x="685800" y="2514600"/>
            <a:ext cx="1040093" cy="215444"/>
          </a:xfrm>
          <a:prstGeom prst="rect">
            <a:avLst/>
          </a:prstGeom>
          <a:noFill/>
        </p:spPr>
        <p:txBody>
          <a:bodyPr wrap="none" rtlCol="0">
            <a:spAutoFit/>
          </a:bodyPr>
          <a:lstStyle/>
          <a:p>
            <a:r>
              <a:rPr lang="en-US" sz="800" dirty="0" smtClean="0">
                <a:solidFill>
                  <a:schemeClr val="bg1"/>
                </a:solidFill>
                <a:latin typeface="Calibri"/>
                <a:cs typeface="Calibri"/>
              </a:rPr>
              <a:t>Carlos Alberto Bock</a:t>
            </a:r>
            <a:endParaRPr lang="en-US" sz="800" dirty="0">
              <a:solidFill>
                <a:schemeClr val="bg1"/>
              </a:solidFill>
              <a:latin typeface="Calibri"/>
              <a:cs typeface="Calibri"/>
            </a:endParaRPr>
          </a:p>
        </p:txBody>
      </p:sp>
      <p:sp>
        <p:nvSpPr>
          <p:cNvPr id="15" name="TextBox 14"/>
          <p:cNvSpPr txBox="1"/>
          <p:nvPr/>
        </p:nvSpPr>
        <p:spPr>
          <a:xfrm>
            <a:off x="2895600" y="2514600"/>
            <a:ext cx="684803" cy="215444"/>
          </a:xfrm>
          <a:prstGeom prst="rect">
            <a:avLst/>
          </a:prstGeom>
          <a:noFill/>
        </p:spPr>
        <p:txBody>
          <a:bodyPr wrap="none" rtlCol="0">
            <a:spAutoFit/>
          </a:bodyPr>
          <a:lstStyle/>
          <a:p>
            <a:r>
              <a:rPr lang="en-US" sz="800" dirty="0" smtClean="0">
                <a:solidFill>
                  <a:schemeClr val="bg1"/>
                </a:solidFill>
                <a:latin typeface="Calibri"/>
                <a:cs typeface="Calibri"/>
              </a:rPr>
              <a:t>Irma </a:t>
            </a:r>
            <a:r>
              <a:rPr lang="en-US" sz="800" dirty="0" err="1" smtClean="0">
                <a:solidFill>
                  <a:schemeClr val="bg1"/>
                </a:solidFill>
                <a:latin typeface="Calibri"/>
                <a:cs typeface="Calibri"/>
              </a:rPr>
              <a:t>Sittner</a:t>
            </a:r>
            <a:endParaRPr lang="en-US" sz="800" dirty="0">
              <a:solidFill>
                <a:schemeClr val="bg1"/>
              </a:solidFill>
              <a:latin typeface="Calibri"/>
              <a:cs typeface="Calibri"/>
            </a:endParaRPr>
          </a:p>
        </p:txBody>
      </p:sp>
      <p:sp>
        <p:nvSpPr>
          <p:cNvPr id="4" name="TextBox 3"/>
          <p:cNvSpPr txBox="1"/>
          <p:nvPr/>
        </p:nvSpPr>
        <p:spPr>
          <a:xfrm>
            <a:off x="685800" y="2908756"/>
            <a:ext cx="1084351" cy="215444"/>
          </a:xfrm>
          <a:prstGeom prst="rect">
            <a:avLst/>
          </a:prstGeom>
          <a:noFill/>
        </p:spPr>
        <p:txBody>
          <a:bodyPr wrap="none" rtlCol="0">
            <a:spAutoFit/>
          </a:bodyPr>
          <a:lstStyle/>
          <a:p>
            <a:r>
              <a:rPr lang="en-US" sz="800" dirty="0" smtClean="0">
                <a:solidFill>
                  <a:schemeClr val="bg1"/>
                </a:solidFill>
                <a:latin typeface="Calibri"/>
                <a:cs typeface="Calibri"/>
              </a:rPr>
              <a:t>Olivia Nicole Jennings</a:t>
            </a:r>
            <a:endParaRPr lang="en-US" sz="800" dirty="0">
              <a:solidFill>
                <a:schemeClr val="bg1"/>
              </a:solidFill>
              <a:latin typeface="Calibri"/>
              <a:cs typeface="Calibri"/>
            </a:endParaRPr>
          </a:p>
        </p:txBody>
      </p:sp>
      <p:sp>
        <p:nvSpPr>
          <p:cNvPr id="16" name="TextBox 15"/>
          <p:cNvSpPr txBox="1"/>
          <p:nvPr/>
        </p:nvSpPr>
        <p:spPr>
          <a:xfrm>
            <a:off x="2743200" y="2908756"/>
            <a:ext cx="492443" cy="215444"/>
          </a:xfrm>
          <a:prstGeom prst="rect">
            <a:avLst/>
          </a:prstGeom>
          <a:noFill/>
        </p:spPr>
        <p:txBody>
          <a:bodyPr wrap="none" rtlCol="0">
            <a:spAutoFit/>
          </a:bodyPr>
          <a:lstStyle/>
          <a:p>
            <a:r>
              <a:rPr lang="en-US" sz="800" dirty="0" smtClean="0">
                <a:solidFill>
                  <a:schemeClr val="bg1"/>
                </a:solidFill>
                <a:latin typeface="Calibri"/>
                <a:cs typeface="Calibri"/>
              </a:rPr>
              <a:t>Female</a:t>
            </a:r>
            <a:endParaRPr lang="en-US" sz="800" dirty="0">
              <a:solidFill>
                <a:schemeClr val="bg1"/>
              </a:solidFill>
              <a:latin typeface="Calibri"/>
              <a:cs typeface="Calibri"/>
            </a:endParaRPr>
          </a:p>
        </p:txBody>
      </p:sp>
      <p:sp>
        <p:nvSpPr>
          <p:cNvPr id="17" name="TextBox 16"/>
          <p:cNvSpPr txBox="1"/>
          <p:nvPr/>
        </p:nvSpPr>
        <p:spPr>
          <a:xfrm>
            <a:off x="685800" y="3048000"/>
            <a:ext cx="711202" cy="215444"/>
          </a:xfrm>
          <a:prstGeom prst="rect">
            <a:avLst/>
          </a:prstGeom>
          <a:noFill/>
        </p:spPr>
        <p:txBody>
          <a:bodyPr wrap="none" rtlCol="0">
            <a:spAutoFit/>
          </a:bodyPr>
          <a:lstStyle/>
          <a:p>
            <a:r>
              <a:rPr lang="en-US" sz="800" dirty="0" smtClean="0">
                <a:solidFill>
                  <a:schemeClr val="bg1"/>
                </a:solidFill>
                <a:latin typeface="Calibri"/>
                <a:cs typeface="Calibri"/>
              </a:rPr>
              <a:t>30 Apr 2003</a:t>
            </a:r>
            <a:endParaRPr lang="en-US" sz="800" dirty="0">
              <a:solidFill>
                <a:schemeClr val="bg1"/>
              </a:solidFill>
              <a:latin typeface="Calibri"/>
              <a:cs typeface="Calibri"/>
            </a:endParaRPr>
          </a:p>
        </p:txBody>
      </p:sp>
      <p:sp>
        <p:nvSpPr>
          <p:cNvPr id="18" name="TextBox 17"/>
          <p:cNvSpPr txBox="1"/>
          <p:nvPr/>
        </p:nvSpPr>
        <p:spPr>
          <a:xfrm>
            <a:off x="2743200" y="3048000"/>
            <a:ext cx="1505540" cy="215444"/>
          </a:xfrm>
          <a:prstGeom prst="rect">
            <a:avLst/>
          </a:prstGeom>
          <a:noFill/>
        </p:spPr>
        <p:txBody>
          <a:bodyPr wrap="none" rtlCol="0">
            <a:spAutoFit/>
          </a:bodyPr>
          <a:lstStyle/>
          <a:p>
            <a:r>
              <a:rPr lang="en-US" sz="800" dirty="0" smtClean="0">
                <a:solidFill>
                  <a:srgbClr val="000000"/>
                </a:solidFill>
                <a:latin typeface="Calibri"/>
                <a:cs typeface="Calibri"/>
              </a:rPr>
              <a:t>Mountain View, Santa Clara, CA</a:t>
            </a:r>
            <a:endParaRPr lang="en-US" sz="800" dirty="0">
              <a:solidFill>
                <a:srgbClr val="000000"/>
              </a:solidFill>
              <a:latin typeface="Calibri"/>
              <a:cs typeface="Calibri"/>
            </a:endParaRPr>
          </a:p>
        </p:txBody>
      </p:sp>
      <p:sp>
        <p:nvSpPr>
          <p:cNvPr id="19" name="TextBox 18"/>
          <p:cNvSpPr txBox="1"/>
          <p:nvPr/>
        </p:nvSpPr>
        <p:spPr>
          <a:xfrm>
            <a:off x="762000" y="3657600"/>
            <a:ext cx="2468394" cy="215444"/>
          </a:xfrm>
          <a:prstGeom prst="rect">
            <a:avLst/>
          </a:prstGeom>
          <a:noFill/>
        </p:spPr>
        <p:txBody>
          <a:bodyPr wrap="none" rtlCol="0">
            <a:spAutoFit/>
          </a:bodyPr>
          <a:lstStyle/>
          <a:p>
            <a:r>
              <a:rPr lang="en-US" sz="800" dirty="0" smtClean="0">
                <a:solidFill>
                  <a:srgbClr val="000000"/>
                </a:solidFill>
                <a:latin typeface="Calibri"/>
                <a:cs typeface="Calibri"/>
              </a:rPr>
              <a:t>William Charles Jennings                                             Male</a:t>
            </a:r>
          </a:p>
        </p:txBody>
      </p:sp>
      <p:sp>
        <p:nvSpPr>
          <p:cNvPr id="20" name="TextBox 19"/>
          <p:cNvSpPr txBox="1"/>
          <p:nvPr/>
        </p:nvSpPr>
        <p:spPr>
          <a:xfrm>
            <a:off x="750173" y="3810000"/>
            <a:ext cx="3621504" cy="215444"/>
          </a:xfrm>
          <a:prstGeom prst="rect">
            <a:avLst/>
          </a:prstGeom>
          <a:noFill/>
        </p:spPr>
        <p:txBody>
          <a:bodyPr wrap="none" rtlCol="0">
            <a:spAutoFit/>
          </a:bodyPr>
          <a:lstStyle/>
          <a:p>
            <a:r>
              <a:rPr lang="en-US" sz="800" dirty="0" smtClean="0">
                <a:solidFill>
                  <a:srgbClr val="000000"/>
                </a:solidFill>
                <a:latin typeface="Calibri"/>
                <a:cs typeface="Calibri"/>
              </a:rPr>
              <a:t>19 Apr 2004                                                                     Mountain View, Santa Clara, CA</a:t>
            </a:r>
            <a:endParaRPr lang="en-US" sz="800" dirty="0">
              <a:solidFill>
                <a:srgbClr val="000000"/>
              </a:solidFill>
              <a:latin typeface="Calibri"/>
              <a:cs typeface="Calibri"/>
            </a:endParaRPr>
          </a:p>
        </p:txBody>
      </p:sp>
      <p:sp>
        <p:nvSpPr>
          <p:cNvPr id="21" name="TextBox 20"/>
          <p:cNvSpPr txBox="1"/>
          <p:nvPr/>
        </p:nvSpPr>
        <p:spPr>
          <a:xfrm>
            <a:off x="762000" y="4356556"/>
            <a:ext cx="2407680" cy="215444"/>
          </a:xfrm>
          <a:prstGeom prst="rect">
            <a:avLst/>
          </a:prstGeom>
          <a:noFill/>
        </p:spPr>
        <p:txBody>
          <a:bodyPr wrap="none" rtlCol="0">
            <a:spAutoFit/>
          </a:bodyPr>
          <a:lstStyle/>
          <a:p>
            <a:r>
              <a:rPr lang="en-US" sz="800" dirty="0" smtClean="0">
                <a:solidFill>
                  <a:srgbClr val="000000"/>
                </a:solidFill>
                <a:latin typeface="Calibri"/>
                <a:cs typeface="Calibri"/>
              </a:rPr>
              <a:t>Henry Prather Jennings                                             Male</a:t>
            </a:r>
            <a:endParaRPr lang="en-US" sz="800" dirty="0">
              <a:solidFill>
                <a:srgbClr val="000000"/>
              </a:solidFill>
              <a:latin typeface="Calibri"/>
              <a:cs typeface="Calibri"/>
            </a:endParaRPr>
          </a:p>
        </p:txBody>
      </p:sp>
      <p:sp>
        <p:nvSpPr>
          <p:cNvPr id="22" name="TextBox 21"/>
          <p:cNvSpPr txBox="1"/>
          <p:nvPr/>
        </p:nvSpPr>
        <p:spPr>
          <a:xfrm>
            <a:off x="762000" y="4495800"/>
            <a:ext cx="3506088" cy="215444"/>
          </a:xfrm>
          <a:prstGeom prst="rect">
            <a:avLst/>
          </a:prstGeom>
          <a:noFill/>
        </p:spPr>
        <p:txBody>
          <a:bodyPr wrap="none" rtlCol="0">
            <a:spAutoFit/>
          </a:bodyPr>
          <a:lstStyle/>
          <a:p>
            <a:r>
              <a:rPr lang="en-US" sz="800" dirty="0" smtClean="0">
                <a:solidFill>
                  <a:srgbClr val="000000"/>
                </a:solidFill>
                <a:latin typeface="Calibri"/>
                <a:cs typeface="Calibri"/>
              </a:rPr>
              <a:t>10 Jul 2006                                                                  Mountain View, Santa Clara, CA </a:t>
            </a:r>
            <a:endParaRPr lang="en-US" sz="800" dirty="0">
              <a:solidFill>
                <a:srgbClr val="000000"/>
              </a:solidFill>
              <a:latin typeface="Calibri"/>
              <a:cs typeface="Calibri"/>
            </a:endParaRPr>
          </a:p>
        </p:txBody>
      </p:sp>
      <p:sp>
        <p:nvSpPr>
          <p:cNvPr id="23" name="TextBox 22"/>
          <p:cNvSpPr txBox="1"/>
          <p:nvPr/>
        </p:nvSpPr>
        <p:spPr>
          <a:xfrm>
            <a:off x="762000" y="5105400"/>
            <a:ext cx="3518912" cy="338554"/>
          </a:xfrm>
          <a:prstGeom prst="rect">
            <a:avLst/>
          </a:prstGeom>
          <a:noFill/>
        </p:spPr>
        <p:txBody>
          <a:bodyPr wrap="none" rtlCol="0">
            <a:spAutoFit/>
          </a:bodyPr>
          <a:lstStyle/>
          <a:p>
            <a:r>
              <a:rPr lang="en-US" sz="800" dirty="0" smtClean="0">
                <a:solidFill>
                  <a:schemeClr val="bg1"/>
                </a:solidFill>
                <a:latin typeface="Calibri"/>
                <a:cs typeface="Calibri"/>
              </a:rPr>
              <a:t>Mark Daniel Jennings                                                Male</a:t>
            </a:r>
          </a:p>
          <a:p>
            <a:r>
              <a:rPr lang="en-US" sz="800" dirty="0" smtClean="0">
                <a:solidFill>
                  <a:schemeClr val="bg1"/>
                </a:solidFill>
                <a:latin typeface="Calibri"/>
                <a:cs typeface="Calibri"/>
              </a:rPr>
              <a:t>20 Jun 2011                                                                 Mountain View, Santa Clara, CA</a:t>
            </a:r>
            <a:endParaRPr lang="en-US" sz="800" dirty="0">
              <a:solidFill>
                <a:schemeClr val="bg1"/>
              </a:solidFill>
              <a:latin typeface="Calibri"/>
              <a:cs typeface="Calibri"/>
            </a:endParaRPr>
          </a:p>
        </p:txBody>
      </p:sp>
      <p:sp>
        <p:nvSpPr>
          <p:cNvPr id="24" name="TextBox 23"/>
          <p:cNvSpPr txBox="1"/>
          <p:nvPr/>
        </p:nvSpPr>
        <p:spPr>
          <a:xfrm>
            <a:off x="838200" y="5833646"/>
            <a:ext cx="3288080" cy="338554"/>
          </a:xfrm>
          <a:prstGeom prst="rect">
            <a:avLst/>
          </a:prstGeom>
          <a:noFill/>
        </p:spPr>
        <p:txBody>
          <a:bodyPr wrap="none" rtlCol="0">
            <a:spAutoFit/>
          </a:bodyPr>
          <a:lstStyle/>
          <a:p>
            <a:r>
              <a:rPr lang="en-US" sz="800" dirty="0" smtClean="0">
                <a:solidFill>
                  <a:schemeClr val="bg1"/>
                </a:solidFill>
                <a:latin typeface="Calibri"/>
                <a:cs typeface="Calibri"/>
              </a:rPr>
              <a:t>Elizabeth Ann Jennings                                            Female</a:t>
            </a:r>
          </a:p>
          <a:p>
            <a:r>
              <a:rPr lang="en-US" sz="800" dirty="0" smtClean="0">
                <a:solidFill>
                  <a:schemeClr val="bg1"/>
                </a:solidFill>
                <a:latin typeface="Calibri"/>
                <a:cs typeface="Calibri"/>
              </a:rPr>
              <a:t>10 Apr 2014                                                               Los Gatos, Santa Clara, CA</a:t>
            </a:r>
            <a:endParaRPr lang="en-US" sz="800" dirty="0">
              <a:solidFill>
                <a:schemeClr val="bg1"/>
              </a:solidFill>
              <a:latin typeface="Calibri"/>
              <a:cs typeface="Calibri"/>
            </a:endParaRPr>
          </a:p>
        </p:txBody>
      </p:sp>
      <p:sp>
        <p:nvSpPr>
          <p:cNvPr id="25" name="TextBox 24"/>
          <p:cNvSpPr txBox="1"/>
          <p:nvPr/>
        </p:nvSpPr>
        <p:spPr>
          <a:xfrm>
            <a:off x="7772400" y="927556"/>
            <a:ext cx="1213243" cy="215444"/>
          </a:xfrm>
          <a:prstGeom prst="rect">
            <a:avLst/>
          </a:prstGeom>
          <a:noFill/>
        </p:spPr>
        <p:txBody>
          <a:bodyPr wrap="none" rtlCol="0">
            <a:spAutoFit/>
          </a:bodyPr>
          <a:lstStyle/>
          <a:p>
            <a:r>
              <a:rPr lang="en-US" sz="800" dirty="0" smtClean="0">
                <a:solidFill>
                  <a:srgbClr val="000000"/>
                </a:solidFill>
                <a:latin typeface="Calibri"/>
                <a:cs typeface="Calibri"/>
              </a:rPr>
              <a:t>William Charles Jennings</a:t>
            </a:r>
            <a:endParaRPr lang="en-US" sz="800" dirty="0">
              <a:solidFill>
                <a:srgbClr val="000000"/>
              </a:solidFill>
              <a:latin typeface="Calibri"/>
              <a:cs typeface="Calibri"/>
            </a:endParaRPr>
          </a:p>
        </p:txBody>
      </p:sp>
      <p:sp>
        <p:nvSpPr>
          <p:cNvPr id="26" name="TextBox 25"/>
          <p:cNvSpPr txBox="1"/>
          <p:nvPr/>
        </p:nvSpPr>
        <p:spPr>
          <a:xfrm>
            <a:off x="5257800" y="1219200"/>
            <a:ext cx="1467068" cy="215444"/>
          </a:xfrm>
          <a:prstGeom prst="rect">
            <a:avLst/>
          </a:prstGeom>
          <a:noFill/>
        </p:spPr>
        <p:txBody>
          <a:bodyPr wrap="none" rtlCol="0">
            <a:spAutoFit/>
          </a:bodyPr>
          <a:lstStyle/>
          <a:p>
            <a:r>
              <a:rPr lang="en-US" sz="800" dirty="0" smtClean="0">
                <a:solidFill>
                  <a:schemeClr val="bg1"/>
                </a:solidFill>
                <a:latin typeface="Calibri"/>
                <a:cs typeface="Calibri"/>
              </a:rPr>
              <a:t>William Columbus Jennings, Jr.</a:t>
            </a:r>
            <a:endParaRPr lang="en-US" sz="800" dirty="0">
              <a:solidFill>
                <a:schemeClr val="bg1"/>
              </a:solidFill>
              <a:latin typeface="Calibri"/>
              <a:cs typeface="Calibri"/>
            </a:endParaRPr>
          </a:p>
        </p:txBody>
      </p:sp>
      <p:sp>
        <p:nvSpPr>
          <p:cNvPr id="27" name="TextBox 26"/>
          <p:cNvSpPr txBox="1"/>
          <p:nvPr/>
        </p:nvSpPr>
        <p:spPr>
          <a:xfrm>
            <a:off x="5181600" y="1371600"/>
            <a:ext cx="3301805" cy="338554"/>
          </a:xfrm>
          <a:prstGeom prst="rect">
            <a:avLst/>
          </a:prstGeom>
          <a:noFill/>
        </p:spPr>
        <p:txBody>
          <a:bodyPr wrap="none" rtlCol="0">
            <a:spAutoFit/>
          </a:bodyPr>
          <a:lstStyle/>
          <a:p>
            <a:r>
              <a:rPr lang="en-US" sz="800" dirty="0" smtClean="0">
                <a:solidFill>
                  <a:srgbClr val="000000"/>
                </a:solidFill>
                <a:latin typeface="Calibri"/>
                <a:cs typeface="Calibri"/>
              </a:rPr>
              <a:t>10 Feb 1922                                                            Marianna, Lee, AR, USA</a:t>
            </a:r>
          </a:p>
          <a:p>
            <a:r>
              <a:rPr lang="en-US" sz="800" dirty="0" smtClean="0">
                <a:solidFill>
                  <a:srgbClr val="000000"/>
                </a:solidFill>
                <a:latin typeface="Calibri"/>
                <a:cs typeface="Calibri"/>
              </a:rPr>
              <a:t>23 Apr 1994                                                            Elizabethton, Carter, TN, USA</a:t>
            </a:r>
            <a:endParaRPr lang="en-US" sz="800" dirty="0">
              <a:solidFill>
                <a:srgbClr val="000000"/>
              </a:solidFill>
              <a:latin typeface="Calibri"/>
              <a:cs typeface="Calibri"/>
            </a:endParaRPr>
          </a:p>
        </p:txBody>
      </p:sp>
      <p:sp>
        <p:nvSpPr>
          <p:cNvPr id="28" name="TextBox 27"/>
          <p:cNvSpPr txBox="1"/>
          <p:nvPr/>
        </p:nvSpPr>
        <p:spPr>
          <a:xfrm>
            <a:off x="5181600" y="1613356"/>
            <a:ext cx="3082895" cy="215444"/>
          </a:xfrm>
          <a:prstGeom prst="rect">
            <a:avLst/>
          </a:prstGeom>
          <a:noFill/>
        </p:spPr>
        <p:txBody>
          <a:bodyPr wrap="none" rtlCol="0">
            <a:spAutoFit/>
          </a:bodyPr>
          <a:lstStyle/>
          <a:p>
            <a:r>
              <a:rPr lang="en-US" sz="800" dirty="0" smtClean="0">
                <a:solidFill>
                  <a:schemeClr val="bg1"/>
                </a:solidFill>
                <a:latin typeface="Calibri"/>
                <a:cs typeface="Calibri"/>
              </a:rPr>
              <a:t>15 Jul 1960                                                              Jackson, Hinds, MS, USA</a:t>
            </a:r>
            <a:endParaRPr lang="en-US" sz="800" dirty="0">
              <a:solidFill>
                <a:schemeClr val="bg1"/>
              </a:solidFill>
              <a:latin typeface="Calibri"/>
              <a:cs typeface="Calibri"/>
            </a:endParaRPr>
          </a:p>
        </p:txBody>
      </p:sp>
      <p:sp>
        <p:nvSpPr>
          <p:cNvPr id="29" name="TextBox 28"/>
          <p:cNvSpPr txBox="1"/>
          <p:nvPr/>
        </p:nvSpPr>
        <p:spPr>
          <a:xfrm>
            <a:off x="5181600" y="1752600"/>
            <a:ext cx="2967479" cy="215444"/>
          </a:xfrm>
          <a:prstGeom prst="rect">
            <a:avLst/>
          </a:prstGeom>
          <a:noFill/>
        </p:spPr>
        <p:txBody>
          <a:bodyPr wrap="none" rtlCol="0">
            <a:spAutoFit/>
          </a:bodyPr>
          <a:lstStyle/>
          <a:p>
            <a:r>
              <a:rPr lang="en-US" sz="800" dirty="0" smtClean="0">
                <a:solidFill>
                  <a:srgbClr val="000000"/>
                </a:solidFill>
                <a:latin typeface="Calibri"/>
                <a:cs typeface="Calibri"/>
              </a:rPr>
              <a:t>William Columbus Jennings                                             </a:t>
            </a:r>
            <a:r>
              <a:rPr lang="en-US" sz="800" dirty="0" err="1" smtClean="0">
                <a:solidFill>
                  <a:srgbClr val="000000"/>
                </a:solidFill>
                <a:latin typeface="Calibri"/>
                <a:cs typeface="Calibri"/>
              </a:rPr>
              <a:t>Cleva</a:t>
            </a:r>
            <a:r>
              <a:rPr lang="en-US" sz="800" dirty="0" smtClean="0">
                <a:solidFill>
                  <a:srgbClr val="000000"/>
                </a:solidFill>
                <a:latin typeface="Calibri"/>
                <a:cs typeface="Calibri"/>
              </a:rPr>
              <a:t> Simpson</a:t>
            </a:r>
            <a:endParaRPr lang="en-US" sz="800" dirty="0">
              <a:solidFill>
                <a:srgbClr val="000000"/>
              </a:solidFill>
              <a:latin typeface="Calibri"/>
              <a:cs typeface="Calibri"/>
            </a:endParaRPr>
          </a:p>
        </p:txBody>
      </p:sp>
      <p:sp>
        <p:nvSpPr>
          <p:cNvPr id="30" name="TextBox 29"/>
          <p:cNvSpPr txBox="1"/>
          <p:nvPr/>
        </p:nvSpPr>
        <p:spPr>
          <a:xfrm>
            <a:off x="5334000" y="2057400"/>
            <a:ext cx="992579" cy="215444"/>
          </a:xfrm>
          <a:prstGeom prst="rect">
            <a:avLst/>
          </a:prstGeom>
          <a:noFill/>
        </p:spPr>
        <p:txBody>
          <a:bodyPr wrap="none" rtlCol="0">
            <a:spAutoFit/>
          </a:bodyPr>
          <a:lstStyle/>
          <a:p>
            <a:r>
              <a:rPr lang="en-US" sz="800" dirty="0" smtClean="0">
                <a:solidFill>
                  <a:schemeClr val="bg1"/>
                </a:solidFill>
                <a:latin typeface="Calibri"/>
                <a:cs typeface="Calibri"/>
              </a:rPr>
              <a:t>Ann Dewitt Prather</a:t>
            </a:r>
            <a:endParaRPr lang="en-US" sz="800" dirty="0">
              <a:solidFill>
                <a:schemeClr val="bg1"/>
              </a:solidFill>
              <a:latin typeface="Calibri"/>
              <a:cs typeface="Calibri"/>
            </a:endParaRPr>
          </a:p>
        </p:txBody>
      </p:sp>
      <p:sp>
        <p:nvSpPr>
          <p:cNvPr id="31" name="TextBox 30"/>
          <p:cNvSpPr txBox="1"/>
          <p:nvPr/>
        </p:nvSpPr>
        <p:spPr>
          <a:xfrm>
            <a:off x="5334000" y="2209800"/>
            <a:ext cx="3249608" cy="338554"/>
          </a:xfrm>
          <a:prstGeom prst="rect">
            <a:avLst/>
          </a:prstGeom>
          <a:noFill/>
        </p:spPr>
        <p:txBody>
          <a:bodyPr wrap="none" rtlCol="0">
            <a:spAutoFit/>
          </a:bodyPr>
          <a:lstStyle/>
          <a:p>
            <a:r>
              <a:rPr lang="en-US" sz="800" dirty="0" smtClean="0">
                <a:solidFill>
                  <a:srgbClr val="000000"/>
                </a:solidFill>
                <a:latin typeface="Calibri"/>
                <a:cs typeface="Calibri"/>
              </a:rPr>
              <a:t>18 Feb 1934                                                     Jackson, Hinds, MS, USA</a:t>
            </a:r>
          </a:p>
          <a:p>
            <a:r>
              <a:rPr lang="en-US" sz="800" dirty="0" smtClean="0">
                <a:solidFill>
                  <a:srgbClr val="000000"/>
                </a:solidFill>
                <a:latin typeface="Calibri"/>
                <a:cs typeface="Calibri"/>
              </a:rPr>
              <a:t>12 Feb 2014                                                     Cupertino, Santa Clara, CA, USA</a:t>
            </a:r>
            <a:endParaRPr lang="en-US" sz="800" dirty="0">
              <a:solidFill>
                <a:srgbClr val="000000"/>
              </a:solidFill>
              <a:latin typeface="Calibri"/>
              <a:cs typeface="Calibri"/>
            </a:endParaRPr>
          </a:p>
        </p:txBody>
      </p:sp>
      <p:sp>
        <p:nvSpPr>
          <p:cNvPr id="32" name="TextBox 31"/>
          <p:cNvSpPr txBox="1"/>
          <p:nvPr/>
        </p:nvSpPr>
        <p:spPr>
          <a:xfrm>
            <a:off x="5334000" y="2514600"/>
            <a:ext cx="3249608" cy="215444"/>
          </a:xfrm>
          <a:prstGeom prst="rect">
            <a:avLst/>
          </a:prstGeom>
          <a:noFill/>
        </p:spPr>
        <p:txBody>
          <a:bodyPr wrap="none" rtlCol="0">
            <a:spAutoFit/>
          </a:bodyPr>
          <a:lstStyle/>
          <a:p>
            <a:r>
              <a:rPr lang="en-US" sz="800" dirty="0" smtClean="0">
                <a:solidFill>
                  <a:schemeClr val="bg1"/>
                </a:solidFill>
                <a:latin typeface="Calibri"/>
                <a:cs typeface="Calibri"/>
              </a:rPr>
              <a:t>Robert James Prather                                                </a:t>
            </a:r>
            <a:r>
              <a:rPr lang="en-US" sz="800" dirty="0" err="1" smtClean="0">
                <a:solidFill>
                  <a:schemeClr val="bg1"/>
                </a:solidFill>
                <a:latin typeface="Calibri"/>
                <a:cs typeface="Calibri"/>
              </a:rPr>
              <a:t>Emmette</a:t>
            </a:r>
            <a:r>
              <a:rPr lang="en-US" sz="800" dirty="0" smtClean="0">
                <a:solidFill>
                  <a:schemeClr val="bg1"/>
                </a:solidFill>
                <a:latin typeface="Calibri"/>
                <a:cs typeface="Calibri"/>
              </a:rPr>
              <a:t> Jeanne </a:t>
            </a:r>
            <a:r>
              <a:rPr lang="en-US" sz="800" dirty="0" err="1" smtClean="0">
                <a:solidFill>
                  <a:schemeClr val="bg1"/>
                </a:solidFill>
                <a:latin typeface="Calibri"/>
                <a:cs typeface="Calibri"/>
              </a:rPr>
              <a:t>Conerly</a:t>
            </a:r>
            <a:endParaRPr lang="en-US" sz="800" dirty="0">
              <a:solidFill>
                <a:schemeClr val="bg1"/>
              </a:solidFill>
              <a:latin typeface="Calibri"/>
              <a:cs typeface="Calibri"/>
            </a:endParaRPr>
          </a:p>
        </p:txBody>
      </p:sp>
      <p:sp>
        <p:nvSpPr>
          <p:cNvPr id="33" name="TextBox 32"/>
          <p:cNvSpPr txBox="1"/>
          <p:nvPr/>
        </p:nvSpPr>
        <p:spPr>
          <a:xfrm>
            <a:off x="5181600" y="2908756"/>
            <a:ext cx="2561218" cy="215444"/>
          </a:xfrm>
          <a:prstGeom prst="rect">
            <a:avLst/>
          </a:prstGeom>
          <a:noFill/>
        </p:spPr>
        <p:txBody>
          <a:bodyPr wrap="none" rtlCol="0">
            <a:spAutoFit/>
          </a:bodyPr>
          <a:lstStyle/>
          <a:p>
            <a:r>
              <a:rPr lang="en-US" sz="800" dirty="0" smtClean="0">
                <a:solidFill>
                  <a:schemeClr val="bg1"/>
                </a:solidFill>
                <a:latin typeface="Calibri"/>
                <a:cs typeface="Calibri"/>
              </a:rPr>
              <a:t>William Eugene Jennings                                                 Male</a:t>
            </a:r>
            <a:endParaRPr lang="en-US" sz="800" dirty="0">
              <a:solidFill>
                <a:schemeClr val="bg1"/>
              </a:solidFill>
              <a:latin typeface="Calibri"/>
              <a:cs typeface="Calibri"/>
            </a:endParaRPr>
          </a:p>
        </p:txBody>
      </p:sp>
      <p:sp>
        <p:nvSpPr>
          <p:cNvPr id="34" name="TextBox 33"/>
          <p:cNvSpPr txBox="1"/>
          <p:nvPr/>
        </p:nvSpPr>
        <p:spPr>
          <a:xfrm>
            <a:off x="5181600" y="3048000"/>
            <a:ext cx="3468117" cy="215444"/>
          </a:xfrm>
          <a:prstGeom prst="rect">
            <a:avLst/>
          </a:prstGeom>
          <a:noFill/>
        </p:spPr>
        <p:txBody>
          <a:bodyPr wrap="none" rtlCol="0">
            <a:spAutoFit/>
          </a:bodyPr>
          <a:lstStyle/>
          <a:p>
            <a:r>
              <a:rPr lang="en-US" sz="800" dirty="0" smtClean="0">
                <a:solidFill>
                  <a:schemeClr val="bg1"/>
                </a:solidFill>
                <a:latin typeface="Calibri"/>
                <a:cs typeface="Calibri"/>
              </a:rPr>
              <a:t>19 Feb 1963                                                                        Memphis, Shelby, TN, USA</a:t>
            </a:r>
            <a:endParaRPr lang="en-US" sz="800" dirty="0">
              <a:solidFill>
                <a:schemeClr val="bg1"/>
              </a:solidFill>
              <a:latin typeface="Calibri"/>
              <a:cs typeface="Calibri"/>
            </a:endParaRPr>
          </a:p>
        </p:txBody>
      </p:sp>
      <p:sp>
        <p:nvSpPr>
          <p:cNvPr id="35" name="TextBox 34"/>
          <p:cNvSpPr txBox="1"/>
          <p:nvPr/>
        </p:nvSpPr>
        <p:spPr>
          <a:xfrm>
            <a:off x="5181600" y="3200400"/>
            <a:ext cx="1082348" cy="215444"/>
          </a:xfrm>
          <a:prstGeom prst="rect">
            <a:avLst/>
          </a:prstGeom>
          <a:noFill/>
        </p:spPr>
        <p:txBody>
          <a:bodyPr wrap="none" rtlCol="0">
            <a:spAutoFit/>
          </a:bodyPr>
          <a:lstStyle/>
          <a:p>
            <a:r>
              <a:rPr lang="en-US" sz="800" dirty="0" smtClean="0">
                <a:solidFill>
                  <a:schemeClr val="bg1"/>
                </a:solidFill>
                <a:latin typeface="Calibri"/>
                <a:cs typeface="Calibri"/>
              </a:rPr>
              <a:t>Patricia Yolanda Bock</a:t>
            </a:r>
            <a:endParaRPr lang="en-US" sz="800" dirty="0">
              <a:solidFill>
                <a:schemeClr val="bg1"/>
              </a:solidFill>
              <a:latin typeface="Calibri"/>
              <a:cs typeface="Calibri"/>
            </a:endParaRPr>
          </a:p>
        </p:txBody>
      </p:sp>
      <p:sp>
        <p:nvSpPr>
          <p:cNvPr id="36" name="TextBox 35"/>
          <p:cNvSpPr txBox="1"/>
          <p:nvPr/>
        </p:nvSpPr>
        <p:spPr>
          <a:xfrm>
            <a:off x="5181600" y="3518356"/>
            <a:ext cx="3635130" cy="215444"/>
          </a:xfrm>
          <a:prstGeom prst="rect">
            <a:avLst/>
          </a:prstGeom>
          <a:noFill/>
        </p:spPr>
        <p:txBody>
          <a:bodyPr wrap="none" rtlCol="0">
            <a:spAutoFit/>
          </a:bodyPr>
          <a:lstStyle/>
          <a:p>
            <a:r>
              <a:rPr lang="en-US" sz="800" dirty="0" smtClean="0">
                <a:solidFill>
                  <a:schemeClr val="bg1"/>
                </a:solidFill>
                <a:latin typeface="Calibri"/>
                <a:cs typeface="Calibri"/>
              </a:rPr>
              <a:t>12 Oct 2002                                                                         San Jose, Santa Clara, CA, USA</a:t>
            </a:r>
            <a:endParaRPr lang="en-US" sz="800" dirty="0">
              <a:solidFill>
                <a:schemeClr val="bg1"/>
              </a:solidFill>
              <a:latin typeface="Calibri"/>
              <a:cs typeface="Calibri"/>
            </a:endParaRPr>
          </a:p>
        </p:txBody>
      </p:sp>
      <p:sp>
        <p:nvSpPr>
          <p:cNvPr id="37" name="TextBox 36"/>
          <p:cNvSpPr txBox="1"/>
          <p:nvPr/>
        </p:nvSpPr>
        <p:spPr>
          <a:xfrm>
            <a:off x="5181600" y="3657600"/>
            <a:ext cx="3493264" cy="338554"/>
          </a:xfrm>
          <a:prstGeom prst="rect">
            <a:avLst/>
          </a:prstGeom>
          <a:noFill/>
        </p:spPr>
        <p:txBody>
          <a:bodyPr wrap="none" rtlCol="0">
            <a:spAutoFit/>
          </a:bodyPr>
          <a:lstStyle/>
          <a:p>
            <a:r>
              <a:rPr lang="en-US" sz="800" dirty="0" smtClean="0">
                <a:solidFill>
                  <a:schemeClr val="bg1"/>
                </a:solidFill>
                <a:latin typeface="Calibri"/>
                <a:cs typeface="Calibri"/>
              </a:rPr>
              <a:t>Robert Dewitt Jennings                                                     Male</a:t>
            </a:r>
          </a:p>
          <a:p>
            <a:r>
              <a:rPr lang="en-US" sz="800" dirty="0" smtClean="0">
                <a:solidFill>
                  <a:schemeClr val="bg1"/>
                </a:solidFill>
                <a:latin typeface="Calibri"/>
                <a:cs typeface="Calibri"/>
              </a:rPr>
              <a:t>10 Apr 1964                                                                         Memphis, Shelby, TN, USA</a:t>
            </a:r>
            <a:endParaRPr lang="en-US" sz="800" dirty="0">
              <a:solidFill>
                <a:schemeClr val="bg1"/>
              </a:solidFill>
              <a:latin typeface="Calibri"/>
              <a:cs typeface="Calibri"/>
            </a:endParaRPr>
          </a:p>
        </p:txBody>
      </p:sp>
      <p:sp>
        <p:nvSpPr>
          <p:cNvPr id="38" name="TextBox 37"/>
          <p:cNvSpPr txBox="1"/>
          <p:nvPr/>
        </p:nvSpPr>
        <p:spPr>
          <a:xfrm>
            <a:off x="7326789" y="4204156"/>
            <a:ext cx="902811" cy="215444"/>
          </a:xfrm>
          <a:prstGeom prst="rect">
            <a:avLst/>
          </a:prstGeom>
          <a:noFill/>
        </p:spPr>
        <p:txBody>
          <a:bodyPr wrap="none" rtlCol="0">
            <a:spAutoFit/>
          </a:bodyPr>
          <a:lstStyle/>
          <a:p>
            <a:r>
              <a:rPr lang="en-US" sz="800" dirty="0" smtClean="0">
                <a:solidFill>
                  <a:schemeClr val="bg1"/>
                </a:solidFill>
                <a:latin typeface="Calibri"/>
                <a:cs typeface="Calibri"/>
              </a:rPr>
              <a:t>Probably SC, USA</a:t>
            </a:r>
            <a:endParaRPr lang="en-US" sz="800" dirty="0">
              <a:solidFill>
                <a:schemeClr val="bg1"/>
              </a:solidFill>
              <a:latin typeface="Calibri"/>
              <a:cs typeface="Calibri"/>
            </a:endParaRPr>
          </a:p>
        </p:txBody>
      </p:sp>
      <p:sp>
        <p:nvSpPr>
          <p:cNvPr id="39" name="TextBox 38"/>
          <p:cNvSpPr txBox="1"/>
          <p:nvPr/>
        </p:nvSpPr>
        <p:spPr>
          <a:xfrm>
            <a:off x="5181600" y="3962400"/>
            <a:ext cx="1070275" cy="215444"/>
          </a:xfrm>
          <a:prstGeom prst="rect">
            <a:avLst/>
          </a:prstGeom>
          <a:noFill/>
        </p:spPr>
        <p:txBody>
          <a:bodyPr wrap="none" rtlCol="0">
            <a:spAutoFit/>
          </a:bodyPr>
          <a:lstStyle/>
          <a:p>
            <a:r>
              <a:rPr lang="en-US" sz="800" dirty="0" smtClean="0">
                <a:solidFill>
                  <a:schemeClr val="bg1"/>
                </a:solidFill>
                <a:latin typeface="Calibri"/>
                <a:cs typeface="Calibri"/>
              </a:rPr>
              <a:t>Lorraine Marie </a:t>
            </a:r>
            <a:r>
              <a:rPr lang="en-US" sz="800" dirty="0" err="1" smtClean="0">
                <a:solidFill>
                  <a:schemeClr val="bg1"/>
                </a:solidFill>
                <a:latin typeface="Calibri"/>
                <a:cs typeface="Calibri"/>
              </a:rPr>
              <a:t>Vasile</a:t>
            </a:r>
            <a:endParaRPr lang="en-US" sz="800" dirty="0">
              <a:solidFill>
                <a:schemeClr val="bg1"/>
              </a:solidFill>
              <a:latin typeface="Calibri"/>
              <a:cs typeface="Calibri"/>
            </a:endParaRPr>
          </a:p>
        </p:txBody>
      </p:sp>
      <p:sp>
        <p:nvSpPr>
          <p:cNvPr id="40" name="TextBox 39"/>
          <p:cNvSpPr txBox="1"/>
          <p:nvPr/>
        </p:nvSpPr>
        <p:spPr>
          <a:xfrm>
            <a:off x="5181600" y="4204156"/>
            <a:ext cx="698879" cy="215444"/>
          </a:xfrm>
          <a:prstGeom prst="rect">
            <a:avLst/>
          </a:prstGeom>
          <a:noFill/>
        </p:spPr>
        <p:txBody>
          <a:bodyPr wrap="none" rtlCol="0">
            <a:spAutoFit/>
          </a:bodyPr>
          <a:lstStyle/>
          <a:p>
            <a:r>
              <a:rPr lang="en-US" sz="800" dirty="0" smtClean="0">
                <a:solidFill>
                  <a:schemeClr val="bg1"/>
                </a:solidFill>
                <a:latin typeface="Calibri"/>
                <a:cs typeface="Calibri"/>
              </a:rPr>
              <a:t>26 Sep 1994</a:t>
            </a:r>
            <a:endParaRPr lang="en-US" sz="800" dirty="0">
              <a:solidFill>
                <a:schemeClr val="bg1"/>
              </a:solidFill>
              <a:latin typeface="Calibri"/>
              <a:cs typeface="Calibri"/>
            </a:endParaRPr>
          </a:p>
        </p:txBody>
      </p:sp>
    </p:spTree>
    <p:extLst>
      <p:ext uri="{BB962C8B-B14F-4D97-AF65-F5344CB8AC3E}">
        <p14:creationId xmlns:p14="http://schemas.microsoft.com/office/powerpoint/2010/main" val="37854181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914400" y="1782633"/>
            <a:ext cx="73152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8. Do </a:t>
            </a:r>
            <a:r>
              <a:rPr lang="en-US" sz="2400" dirty="0"/>
              <a:t>the following:</a:t>
            </a:r>
          </a:p>
          <a:p>
            <a:pPr lvl="1"/>
            <a:endParaRPr lang="en-US" sz="2400" dirty="0" smtClean="0"/>
          </a:p>
          <a:p>
            <a:pPr marL="914400" lvl="1" indent="-457200">
              <a:buFont typeface="+mj-lt"/>
              <a:buAutoNum type="alphaLcParenR"/>
            </a:pPr>
            <a:r>
              <a:rPr lang="en-US" sz="2400" dirty="0" smtClean="0"/>
              <a:t>Explain </a:t>
            </a:r>
            <a:r>
              <a:rPr lang="en-US" sz="2400" dirty="0"/>
              <a:t>the effect computers and the Internet are having on the world of genealogy</a:t>
            </a:r>
            <a:r>
              <a:rPr lang="en-US" sz="2400" dirty="0" smtClean="0"/>
              <a:t>.</a:t>
            </a:r>
          </a:p>
          <a:p>
            <a:pPr marL="914400" lvl="1" indent="-457200">
              <a:buFont typeface="+mj-lt"/>
              <a:buAutoNum type="alphaLcParenR"/>
            </a:pPr>
            <a:endParaRPr lang="en-US" sz="2400" dirty="0"/>
          </a:p>
          <a:p>
            <a:pPr marL="914400" lvl="1" indent="-457200">
              <a:buFont typeface="+mj-lt"/>
              <a:buAutoNum type="alphaLcParenR"/>
            </a:pPr>
            <a:r>
              <a:rPr lang="en-US" sz="2400" dirty="0"/>
              <a:t>Explain how photography (including microfilming) has influenced genealogy.</a:t>
            </a:r>
          </a:p>
          <a:p>
            <a:pPr marL="457200" lvl="0" indent="-457200">
              <a:buAutoNum type="alphaLcPeriod"/>
            </a:pPr>
            <a:endParaRPr lang="en-US" sz="2400" dirty="0" smtClean="0"/>
          </a:p>
          <a:p>
            <a:pPr marL="457200" lvl="0" indent="-457200">
              <a:buAutoNum type="alphaLcPeriod"/>
            </a:pPr>
            <a:endParaRPr lang="en-US" sz="2400" dirty="0"/>
          </a:p>
          <a:p>
            <a:pPr lvl="0"/>
            <a:endParaRPr lang="en-US"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43600"/>
            <a:ext cx="8077200" cy="369332"/>
          </a:xfrm>
          <a:prstGeom prst="rect">
            <a:avLst/>
          </a:prstGeom>
        </p:spPr>
        <p:txBody>
          <a:bodyPr wrap="square">
            <a:spAutoFit/>
          </a:bodyPr>
          <a:lstStyle/>
          <a:p>
            <a:r>
              <a:rPr lang="en-US" dirty="0" smtClean="0"/>
              <a:t>https://familysearch.org/learn/wiki/en/Boy_Scout_Merit_Badge_in_Genealogy</a:t>
            </a:r>
            <a:endParaRPr lang="en-US" dirty="0"/>
          </a:p>
        </p:txBody>
      </p:sp>
      <p:sp>
        <p:nvSpPr>
          <p:cNvPr id="3" name="Rectangle 2"/>
          <p:cNvSpPr/>
          <p:nvPr/>
        </p:nvSpPr>
        <p:spPr>
          <a:xfrm>
            <a:off x="5029200" y="762000"/>
            <a:ext cx="3775970" cy="369332"/>
          </a:xfrm>
          <a:prstGeom prst="rect">
            <a:avLst/>
          </a:prstGeom>
        </p:spPr>
        <p:txBody>
          <a:bodyPr wrap="none">
            <a:spAutoFit/>
          </a:bodyPr>
          <a:lstStyle/>
          <a:p>
            <a:pPr fontAlgn="base"/>
            <a:r>
              <a:rPr lang="en-US" dirty="0"/>
              <a:t>Boy Scout Merit Badge in Genealogy</a:t>
            </a:r>
          </a:p>
        </p:txBody>
      </p:sp>
      <p:pic>
        <p:nvPicPr>
          <p:cNvPr id="4" name="Picture 3" descr="C:\Users\Bill\Pictures\img028.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1447800"/>
            <a:ext cx="3276600" cy="4343400"/>
          </a:xfrm>
          <a:prstGeom prst="rect">
            <a:avLst/>
          </a:prstGeom>
          <a:noFill/>
          <a:ln w="9525">
            <a:noFill/>
            <a:miter lim="800000"/>
            <a:headEnd/>
            <a:tailEnd/>
          </a:ln>
        </p:spPr>
      </p:pic>
      <p:pic>
        <p:nvPicPr>
          <p:cNvPr id="27649" name="Picture 1" descr="C:\Users\Bill\Desktop\download.png"/>
          <p:cNvPicPr>
            <a:picLocks noChangeAspect="1" noChangeArrowheads="1"/>
          </p:cNvPicPr>
          <p:nvPr/>
        </p:nvPicPr>
        <p:blipFill>
          <a:blip r:embed="rId3" cstate="print"/>
          <a:srcRect/>
          <a:stretch>
            <a:fillRect/>
          </a:stretch>
        </p:blipFill>
        <p:spPr bwMode="auto">
          <a:xfrm>
            <a:off x="381000" y="304800"/>
            <a:ext cx="2819400" cy="756424"/>
          </a:xfrm>
          <a:prstGeom prst="rect">
            <a:avLst/>
          </a:prstGeom>
          <a:noFill/>
        </p:spPr>
      </p:pic>
      <p:sp>
        <p:nvSpPr>
          <p:cNvPr id="9" name="Rectangle 8"/>
          <p:cNvSpPr/>
          <p:nvPr/>
        </p:nvSpPr>
        <p:spPr>
          <a:xfrm>
            <a:off x="457200" y="1219200"/>
            <a:ext cx="4876800" cy="4693593"/>
          </a:xfrm>
          <a:prstGeom prst="rect">
            <a:avLst/>
          </a:prstGeom>
        </p:spPr>
        <p:txBody>
          <a:bodyPr wrap="square">
            <a:spAutoFit/>
          </a:bodyPr>
          <a:lstStyle/>
          <a:p>
            <a:pPr fontAlgn="base"/>
            <a:r>
              <a:rPr lang="en-US" b="1" dirty="0" smtClean="0"/>
              <a:t>Connect </a:t>
            </a:r>
            <a:r>
              <a:rPr lang="en-US" b="1" dirty="0"/>
              <a:t>Generations</a:t>
            </a:r>
          </a:p>
          <a:p>
            <a:pPr fontAlgn="base"/>
            <a:r>
              <a:rPr lang="en-US" dirty="0"/>
              <a:t>With a </a:t>
            </a:r>
            <a:r>
              <a:rPr lang="en-US" dirty="0" smtClean="0"/>
              <a:t>Family Search </a:t>
            </a:r>
            <a:r>
              <a:rPr lang="en-US" dirty="0"/>
              <a:t>account, a world of family history possibilities comes to life. Start making connections today</a:t>
            </a:r>
            <a:r>
              <a:rPr lang="en-US" dirty="0" smtClean="0"/>
              <a:t>.</a:t>
            </a:r>
          </a:p>
          <a:p>
            <a:pPr fontAlgn="base"/>
            <a:endParaRPr lang="en-US" sz="800" dirty="0" smtClean="0">
              <a:effectLst>
                <a:outerShdw blurRad="38100" dist="38100" dir="2700000" algn="tl">
                  <a:srgbClr val="000000">
                    <a:alpha val="43137"/>
                  </a:srgbClr>
                </a:outerShdw>
              </a:effectLst>
            </a:endParaRPr>
          </a:p>
          <a:p>
            <a:pPr fontAlgn="base"/>
            <a:r>
              <a:rPr lang="en-US" sz="2400" b="1" dirty="0" smtClean="0"/>
              <a:t>Free Account</a:t>
            </a:r>
            <a:endParaRPr lang="en-US" sz="2400" b="1" dirty="0"/>
          </a:p>
          <a:p>
            <a:pPr lvl="0" fontAlgn="base"/>
            <a:endParaRPr lang="en-US" sz="900" dirty="0" smtClean="0"/>
          </a:p>
          <a:p>
            <a:pPr lvl="0" fontAlgn="base"/>
            <a:r>
              <a:rPr lang="en-US" sz="2400" b="1" dirty="0" smtClean="0"/>
              <a:t>Family </a:t>
            </a:r>
            <a:r>
              <a:rPr lang="en-US" sz="2400" b="1" dirty="0"/>
              <a:t>Tree </a:t>
            </a:r>
            <a:endParaRPr lang="en-US" sz="2400" b="1" dirty="0" smtClean="0"/>
          </a:p>
          <a:p>
            <a:pPr lvl="0" fontAlgn="base"/>
            <a:r>
              <a:rPr lang="en-US" dirty="0" smtClean="0"/>
              <a:t>Preserve </a:t>
            </a:r>
            <a:r>
              <a:rPr lang="en-US" dirty="0"/>
              <a:t>and share your unique family story</a:t>
            </a:r>
          </a:p>
          <a:p>
            <a:pPr lvl="0" fontAlgn="base"/>
            <a:r>
              <a:rPr lang="en-US" sz="2400" b="1" dirty="0"/>
              <a:t>Free Records </a:t>
            </a:r>
            <a:endParaRPr lang="en-US" sz="2400" b="1" dirty="0" smtClean="0"/>
          </a:p>
          <a:p>
            <a:pPr lvl="0" fontAlgn="base"/>
            <a:r>
              <a:rPr lang="en-US" dirty="0" smtClean="0"/>
              <a:t>Discover </a:t>
            </a:r>
            <a:r>
              <a:rPr lang="en-US" dirty="0"/>
              <a:t>information about your ancestors</a:t>
            </a:r>
          </a:p>
          <a:p>
            <a:pPr lvl="0" fontAlgn="base"/>
            <a:r>
              <a:rPr lang="en-US" sz="2400" b="1" dirty="0"/>
              <a:t>Photos </a:t>
            </a:r>
            <a:endParaRPr lang="en-US" sz="2400" b="1" dirty="0" smtClean="0"/>
          </a:p>
          <a:p>
            <a:pPr lvl="0" fontAlgn="base"/>
            <a:r>
              <a:rPr lang="en-US" dirty="0" smtClean="0"/>
              <a:t>Bring </a:t>
            </a:r>
            <a:r>
              <a:rPr lang="en-US" dirty="0"/>
              <a:t>your family history to life with photos and stories</a:t>
            </a:r>
          </a:p>
          <a:p>
            <a:pPr lvl="0" fontAlgn="base"/>
            <a:r>
              <a:rPr lang="en-US" sz="2400" b="1" dirty="0"/>
              <a:t>Collaboration </a:t>
            </a:r>
            <a:endParaRPr lang="en-US" sz="2400" b="1" dirty="0" smtClean="0"/>
          </a:p>
          <a:p>
            <a:pPr lvl="0" fontAlgn="base"/>
            <a:r>
              <a:rPr lang="en-US" dirty="0" smtClean="0"/>
              <a:t>Go </a:t>
            </a:r>
            <a:r>
              <a:rPr lang="en-US" dirty="0"/>
              <a:t>further faster by working together</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6019800"/>
            <a:ext cx="2871812" cy="369332"/>
          </a:xfrm>
          <a:prstGeom prst="rect">
            <a:avLst/>
          </a:prstGeom>
        </p:spPr>
        <p:txBody>
          <a:bodyPr wrap="none">
            <a:spAutoFit/>
          </a:bodyPr>
          <a:lstStyle/>
          <a:p>
            <a:r>
              <a:rPr lang="en-US" dirty="0" smtClean="0"/>
              <a:t>http://home.ancestry.com/</a:t>
            </a:r>
            <a:endParaRPr lang="en-US" dirty="0"/>
          </a:p>
        </p:txBody>
      </p:sp>
      <p:pic>
        <p:nvPicPr>
          <p:cNvPr id="49154" name="Picture 2" descr="C:\Users\Bill\Desktop\Pedigree Chart for  William Edward Na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381000"/>
            <a:ext cx="4786745" cy="6194612"/>
          </a:xfrm>
          <a:prstGeom prst="rect">
            <a:avLst/>
          </a:prstGeom>
          <a:noFill/>
        </p:spPr>
      </p:pic>
      <p:sp>
        <p:nvSpPr>
          <p:cNvPr id="7" name="TextBox 6"/>
          <p:cNvSpPr txBox="1"/>
          <p:nvPr/>
        </p:nvSpPr>
        <p:spPr>
          <a:xfrm>
            <a:off x="381000" y="381000"/>
            <a:ext cx="3429000" cy="1261884"/>
          </a:xfrm>
          <a:prstGeom prst="rect">
            <a:avLst/>
          </a:prstGeom>
          <a:noFill/>
        </p:spPr>
        <p:txBody>
          <a:bodyPr wrap="square" rtlCol="0">
            <a:spAutoFit/>
          </a:bodyPr>
          <a:lstStyle/>
          <a:p>
            <a:r>
              <a:rPr lang="en-US" sz="4000" dirty="0" err="1" smtClean="0"/>
              <a:t>Ancestry.com</a:t>
            </a:r>
            <a:endParaRPr lang="en-US" sz="4000" dirty="0" smtClean="0"/>
          </a:p>
          <a:p>
            <a:endParaRPr lang="en-US" dirty="0"/>
          </a:p>
          <a:p>
            <a:endParaRPr lang="en-US" dirty="0"/>
          </a:p>
        </p:txBody>
      </p:sp>
      <p:pic>
        <p:nvPicPr>
          <p:cNvPr id="49155" name="Picture 3" descr="C:\Users\Bill\Desktop\O-23253.jpg"/>
          <p:cNvPicPr>
            <a:picLocks noChangeAspect="1" noChangeArrowheads="1"/>
          </p:cNvPicPr>
          <p:nvPr/>
        </p:nvPicPr>
        <p:blipFill>
          <a:blip r:embed="rId3" cstate="print"/>
          <a:srcRect/>
          <a:stretch>
            <a:fillRect/>
          </a:stretch>
        </p:blipFill>
        <p:spPr bwMode="auto">
          <a:xfrm>
            <a:off x="457200" y="2895600"/>
            <a:ext cx="2514600" cy="2469696"/>
          </a:xfrm>
          <a:prstGeom prst="rect">
            <a:avLst/>
          </a:prstGeom>
          <a:noFill/>
        </p:spPr>
      </p:pic>
      <p:sp>
        <p:nvSpPr>
          <p:cNvPr id="9" name="Rectangle 8"/>
          <p:cNvSpPr/>
          <p:nvPr/>
        </p:nvSpPr>
        <p:spPr>
          <a:xfrm>
            <a:off x="609600" y="2286000"/>
            <a:ext cx="2005870" cy="369332"/>
          </a:xfrm>
          <a:prstGeom prst="rect">
            <a:avLst/>
          </a:prstGeom>
        </p:spPr>
        <p:txBody>
          <a:bodyPr wrap="none">
            <a:spAutoFit/>
          </a:bodyPr>
          <a:lstStyle/>
          <a:p>
            <a:r>
              <a:rPr lang="en-US" b="1" dirty="0" err="1"/>
              <a:t>AncestryDNA</a:t>
            </a:r>
            <a:r>
              <a:rPr lang="en-US" b="1" dirty="0"/>
              <a:t> kit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458200" cy="4953000"/>
          </a:xfrm>
        </p:spPr>
        <p:txBody>
          <a:bodyPr/>
          <a:lstStyle/>
          <a:p>
            <a:r>
              <a:rPr lang="en-US" dirty="0" smtClean="0"/>
              <a:t>Introductions on Instructors / Counselors, and what their lineage society does: and how it touches Scouting</a:t>
            </a:r>
          </a:p>
          <a:p>
            <a:endParaRPr lang="en-US" dirty="0" smtClean="0"/>
          </a:p>
          <a:p>
            <a:r>
              <a:rPr lang="en-US" dirty="0" smtClean="0"/>
              <a:t>Some presentation on definitions and requirements</a:t>
            </a:r>
          </a:p>
          <a:p>
            <a:r>
              <a:rPr lang="en-US" dirty="0" smtClean="0"/>
              <a:t>Working Groups to create your own timeline and short-biography</a:t>
            </a:r>
          </a:p>
          <a:p>
            <a:r>
              <a:rPr lang="en-US" dirty="0" smtClean="0"/>
              <a:t>Review and help with family group sheets and three generations of yourself and ancestors</a:t>
            </a:r>
          </a:p>
          <a:p>
            <a:r>
              <a:rPr lang="en-US" dirty="0" smtClean="0"/>
              <a:t>Discussion on what each of you have learned</a:t>
            </a:r>
          </a:p>
          <a:p>
            <a:r>
              <a:rPr lang="en-US" dirty="0" smtClean="0"/>
              <a:t>Sign-off </a:t>
            </a:r>
            <a:r>
              <a:rPr lang="en-US" dirty="0" err="1" smtClean="0"/>
              <a:t>Bluecards</a:t>
            </a:r>
            <a:r>
              <a:rPr lang="en-US" dirty="0" smtClean="0"/>
              <a:t> for completed requirements</a:t>
            </a:r>
            <a:endParaRPr lang="en-US" dirty="0"/>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a:t>
            </a:r>
            <a:r>
              <a:rPr lang="mr-IN" dirty="0" smtClean="0"/>
              <a:t>–</a:t>
            </a:r>
            <a:r>
              <a:rPr lang="en-US" dirty="0" smtClean="0"/>
              <a:t> Class Agenda</a:t>
            </a:r>
            <a:endParaRPr lang="en-US" dirty="0"/>
          </a:p>
        </p:txBody>
      </p:sp>
    </p:spTree>
    <p:extLst>
      <p:ext uri="{BB962C8B-B14F-4D97-AF65-F5344CB8AC3E}">
        <p14:creationId xmlns:p14="http://schemas.microsoft.com/office/powerpoint/2010/main" val="23924039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914400" y="914400"/>
            <a:ext cx="731520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r>
              <a:rPr kumimoji="0" lang="en-US" sz="2400" b="0" i="0" u="none" strike="noStrike" cap="none" normalizeH="0" baseline="0" dirty="0" smtClean="0">
                <a:ln>
                  <a:noFill/>
                </a:ln>
                <a:effectLst/>
                <a:latin typeface="+mj-lt"/>
                <a:ea typeface="Times New Roman" pitchFamily="18" charset="0"/>
                <a:cs typeface="Times New Roman" pitchFamily="18" charset="0"/>
              </a:rPr>
              <a:t>   3.</a:t>
            </a:r>
            <a:r>
              <a:rPr kumimoji="0" lang="en-US" sz="2400" b="0" i="0" u="none" strike="noStrike" cap="none" normalizeH="0" dirty="0" smtClean="0">
                <a:ln>
                  <a:noFill/>
                </a:ln>
                <a:effectLst/>
                <a:latin typeface="+mj-lt"/>
                <a:ea typeface="Times New Roman" pitchFamily="18" charset="0"/>
                <a:cs typeface="Times New Roman" pitchFamily="18" charset="0"/>
              </a:rPr>
              <a:t>  </a:t>
            </a:r>
            <a:r>
              <a:rPr lang="en-US" sz="2400" dirty="0" smtClean="0"/>
              <a:t>With </a:t>
            </a:r>
            <a:r>
              <a:rPr lang="en-US" sz="2400" dirty="0"/>
              <a:t>your parent’s help, choose a relative or a family acquaintance you can interview in person, by telephone, or by email or letter. </a:t>
            </a:r>
            <a:r>
              <a:rPr lang="en-US" sz="2400" dirty="0" smtClean="0"/>
              <a:t> Record </a:t>
            </a:r>
            <a:r>
              <a:rPr lang="en-US" sz="2400" dirty="0"/>
              <a:t>the information you collect so you do not forget it</a:t>
            </a:r>
            <a:r>
              <a:rPr lang="en-US" sz="2400" dirty="0" smtClean="0"/>
              <a:t>.</a:t>
            </a:r>
          </a:p>
          <a:p>
            <a:endParaRPr lang="en-US" sz="2400" dirty="0"/>
          </a:p>
          <a:p>
            <a:r>
              <a:rPr lang="en-US" sz="2400" b="1" i="1" dirty="0" smtClean="0">
                <a:solidFill>
                  <a:schemeClr val="accent3"/>
                </a:solidFill>
              </a:rPr>
              <a:t>This may have been done prior to the class today; if you have that with you, please review it with one of the class instructors so we can sign it off today.  </a:t>
            </a:r>
          </a:p>
          <a:p>
            <a:endParaRPr lang="en-US" sz="2400" b="1" i="1" dirty="0">
              <a:solidFill>
                <a:schemeClr val="accent3"/>
              </a:solidFill>
            </a:endParaRPr>
          </a:p>
          <a:p>
            <a:r>
              <a:rPr lang="en-US" sz="2400" b="1" i="1" dirty="0" smtClean="0">
                <a:solidFill>
                  <a:schemeClr val="accent3"/>
                </a:solidFill>
              </a:rPr>
              <a:t>If not, when it’s completed, you can show Mr. Jennings at a future Troop meeting and he will sign it off.</a:t>
            </a:r>
            <a:endParaRPr lang="en-US" sz="2400" b="1" i="1" dirty="0">
              <a:solidFill>
                <a:schemeClr val="accent3"/>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04800"/>
            <a:ext cx="8458200" cy="6324600"/>
          </a:xfrm>
        </p:spPr>
        <p:txBody>
          <a:bodyPr>
            <a:noAutofit/>
          </a:bodyPr>
          <a:lstStyle/>
          <a:p>
            <a:pPr marL="0" indent="0" algn="just">
              <a:buNone/>
            </a:pPr>
            <a:r>
              <a:rPr lang="en-US" sz="1300" dirty="0"/>
              <a:t>Charles Bock was born Carlos Alberto Bock in </a:t>
            </a:r>
            <a:r>
              <a:rPr lang="en-US" sz="1300" dirty="0" err="1"/>
              <a:t>Banfield</a:t>
            </a:r>
            <a:r>
              <a:rPr lang="en-US" sz="1300" dirty="0"/>
              <a:t>, </a:t>
            </a:r>
            <a:r>
              <a:rPr lang="en-US" sz="1300" dirty="0" err="1"/>
              <a:t>Pvc</a:t>
            </a:r>
            <a:r>
              <a:rPr lang="en-US" sz="1300" dirty="0"/>
              <a:t> </a:t>
            </a:r>
            <a:r>
              <a:rPr lang="en-US" sz="1300" dirty="0" err="1"/>
              <a:t>Bs</a:t>
            </a:r>
            <a:r>
              <a:rPr lang="en-US" sz="1300" dirty="0"/>
              <a:t> As, Argentina.   He met his wife, Irma </a:t>
            </a:r>
            <a:r>
              <a:rPr lang="en-US" sz="1300" dirty="0" err="1"/>
              <a:t>Sittner</a:t>
            </a:r>
            <a:r>
              <a:rPr lang="en-US" sz="1300" dirty="0"/>
              <a:t>, while he lived in Argentina in his young twenties.  He moved to New Jersey in 1964, and Irma moved there soon after: and they got married in December 1964</a:t>
            </a:r>
            <a:r>
              <a:rPr lang="en-US" sz="1300" dirty="0" smtClean="0"/>
              <a:t>. Charles </a:t>
            </a:r>
            <a:r>
              <a:rPr lang="en-US" sz="1300" dirty="0"/>
              <a:t>worked for the large industrial engineering firm Kellogg: and he specialized in chemical plant design: mostly for crude oil processing.  He worked in New Jersey for about fifteen years, and moved to Northern California in the earlier eighties: living in Green Valley near Fairfield, California.</a:t>
            </a:r>
          </a:p>
          <a:p>
            <a:pPr marL="0" indent="0" algn="just">
              <a:buNone/>
            </a:pPr>
            <a:r>
              <a:rPr lang="en-US" sz="1300" dirty="0"/>
              <a:t>When he moved to California, he and his partner Bob Allan started a steel fabrication company named “</a:t>
            </a:r>
            <a:r>
              <a:rPr lang="en-US" sz="1300" dirty="0" err="1"/>
              <a:t>Cofab</a:t>
            </a:r>
            <a:r>
              <a:rPr lang="en-US" sz="1300" dirty="0"/>
              <a:t> Steel Corporation” in January 1981.  </a:t>
            </a:r>
            <a:r>
              <a:rPr lang="en-US" sz="1300" dirty="0" err="1"/>
              <a:t>Cofab</a:t>
            </a:r>
            <a:r>
              <a:rPr lang="en-US" sz="1300" dirty="0"/>
              <a:t> was responsible for major construction projects across Northern California, including the Chanel Building, the Bay Bridge, the San Francisco Ferry Building, and Dams near Sacramento.  </a:t>
            </a:r>
            <a:r>
              <a:rPr lang="en-US" sz="1300" dirty="0" smtClean="0"/>
              <a:t>While </a:t>
            </a:r>
            <a:r>
              <a:rPr lang="en-US" sz="1300" dirty="0"/>
              <a:t>at </a:t>
            </a:r>
            <a:r>
              <a:rPr lang="en-US" sz="1300" dirty="0" err="1"/>
              <a:t>Cofab</a:t>
            </a:r>
            <a:r>
              <a:rPr lang="en-US" sz="1300" dirty="0"/>
              <a:t>, he also started a company “</a:t>
            </a:r>
            <a:r>
              <a:rPr lang="en-US" sz="1300" dirty="0" err="1"/>
              <a:t>Arcmatic</a:t>
            </a:r>
            <a:r>
              <a:rPr lang="en-US" sz="1300" dirty="0"/>
              <a:t>” with a partner Bill Bong.  He is an inventor on six US patents on a large scale automated welding machine </a:t>
            </a:r>
            <a:r>
              <a:rPr lang="en-US" sz="1300" dirty="0" smtClean="0"/>
              <a:t>(including US PTOs: </a:t>
            </a:r>
            <a:r>
              <a:rPr lang="en-US" sz="1300" dirty="0"/>
              <a:t>9,731,813; 7,429,716; 6,297,472; and 5,600,305).  </a:t>
            </a:r>
          </a:p>
          <a:p>
            <a:pPr marL="0" indent="0" algn="just">
              <a:buNone/>
            </a:pPr>
            <a:r>
              <a:rPr lang="en-US" sz="1300" dirty="0"/>
              <a:t>One weekend Charles and I took a wood-fired oven cooking class together: two nights and three days – the theme was game meat.  Charles used to go hunting in Patagonia with his brother Jorge, and I the weekend cooking together was fun.  I knew he knew how to be a master </a:t>
            </a:r>
            <a:r>
              <a:rPr lang="en-US" sz="1300" dirty="0" err="1"/>
              <a:t>Asador</a:t>
            </a:r>
            <a:r>
              <a:rPr lang="en-US" sz="1300" dirty="0"/>
              <a:t>: as I have watched him cook meat flawlessly over a wood fire for birthdays, family gatherings, and holidays.   </a:t>
            </a:r>
            <a:r>
              <a:rPr lang="en-US" sz="1300" dirty="0" smtClean="0"/>
              <a:t>What </a:t>
            </a:r>
            <a:r>
              <a:rPr lang="en-US" sz="1300" dirty="0"/>
              <a:t>I hoped from the weekend was to hear his hunting stories: his exploits in Patagonia.  He would drive out into the wilderness in an old station wagon, with his brother, his weapons, and the tools needed to repair the car if it broke down.  He would be in regions without roads, and without bridges, and many hundreds of miles from the nearest town.  Charles and Jorge would be hunting wild boar: and one time, after scouting out a watering hole a few days: he setup to get the boar that came each day.  They usually approached from one side of the spring fed pool, so he setup on the other side of that: to get a good shot at the boar.  Then the day they were ready, the boar came: but came from another direction: coming up right behind them.  Charles shot the boar twice, and it didn’t stop – his brother Jorge made the lethal shot for the boar, while it was charging towards his brother Charles: and the boar stopped within feet of Charles!  Charles was an amazing marksman, and he also had the ability to do heavy exercise, stop, and make a clean shot.  He was </a:t>
            </a:r>
            <a:r>
              <a:rPr lang="en-US" sz="1300" dirty="0" smtClean="0"/>
              <a:t>recruited </a:t>
            </a:r>
            <a:r>
              <a:rPr lang="en-US" sz="1300" dirty="0"/>
              <a:t>by Argentina to be on </a:t>
            </a:r>
            <a:r>
              <a:rPr lang="en-US" sz="1300" dirty="0" smtClean="0"/>
              <a:t>the Olympic Bi</a:t>
            </a:r>
            <a:r>
              <a:rPr lang="en-US" sz="1300" dirty="0"/>
              <a:t>-athlete team: cross-country skiing and shooting combined.  He didn’t join the team, but from that you must know he was a marksman!</a:t>
            </a:r>
          </a:p>
          <a:p>
            <a:pPr marL="0" indent="0" algn="just">
              <a:buNone/>
            </a:pPr>
            <a:r>
              <a:rPr lang="en-US" sz="1300" dirty="0"/>
              <a:t>Another time, Charles tells the story of sitting up in the cab of a steam locomotive as a young adult.  He rode the engine into Buenos Aires from the coast where he spent his summers.    The locomotive was due to return to the south, and the main guy on the railroad asked him if he wanted to drive it home: as he was impressed by how much Charles listened and how likely he would do a good job.  So, Charles (with supervision) drove a locomotive for hundreds of miles after only a few hours of instruction</a:t>
            </a:r>
            <a:r>
              <a:rPr lang="en-US" sz="1300" dirty="0" smtClean="0"/>
              <a:t>.</a:t>
            </a:r>
            <a:endParaRPr lang="en-US" sz="1300" dirty="0"/>
          </a:p>
        </p:txBody>
      </p:sp>
      <p:sp>
        <p:nvSpPr>
          <p:cNvPr id="4" name="Title 1"/>
          <p:cNvSpPr txBox="1">
            <a:spLocks/>
          </p:cNvSpPr>
          <p:nvPr/>
        </p:nvSpPr>
        <p:spPr>
          <a:xfrm>
            <a:off x="-3810000" y="1600200"/>
            <a:ext cx="8229600" cy="685800"/>
          </a:xfrm>
          <a:prstGeom prst="rect">
            <a:avLst/>
          </a:prstGeom>
          <a:ln w="6350" cap="rnd">
            <a:noFill/>
          </a:ln>
          <a:scene3d>
            <a:camera prst="orthographicFront">
              <a:rot lat="0" lon="0" rev="5400000"/>
            </a:camera>
            <a:lightRig rig="threePt" dir="t"/>
          </a:scene3d>
        </p:spPr>
        <p:txBody>
          <a:bodyPr vert="horz" anchor="b" anchorCtr="0">
            <a:normAutofit fontScale="97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Relative Story Example</a:t>
            </a:r>
            <a:endParaRPr lang="en-US" dirty="0"/>
          </a:p>
        </p:txBody>
      </p:sp>
    </p:spTree>
    <p:extLst>
      <p:ext uri="{BB962C8B-B14F-4D97-AF65-F5344CB8AC3E}">
        <p14:creationId xmlns:p14="http://schemas.microsoft.com/office/powerpoint/2010/main" val="2529696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533400" y="1937266"/>
            <a:ext cx="78486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a:t>9</a:t>
            </a:r>
            <a:r>
              <a:rPr lang="en-US" sz="2400" dirty="0" smtClean="0"/>
              <a:t>. Discuss </a:t>
            </a:r>
            <a:r>
              <a:rPr lang="en-US" sz="2400" dirty="0"/>
              <a:t>what you have learned about your family and your family members through your genealogical research</a:t>
            </a:r>
            <a:r>
              <a:rPr lang="en-US" sz="2400" dirty="0" smtClean="0"/>
              <a:t>.</a:t>
            </a:r>
          </a:p>
          <a:p>
            <a:endParaRPr lang="en-US" sz="2400" dirty="0"/>
          </a:p>
          <a:p>
            <a:endParaRPr lang="en-US" sz="2400" dirty="0"/>
          </a:p>
          <a:p>
            <a:r>
              <a:rPr lang="en-US" sz="2400" dirty="0" smtClean="0">
                <a:solidFill>
                  <a:schemeClr val="accent3"/>
                </a:solidFill>
              </a:rPr>
              <a:t>Group Discussion: everyone must participate to complete the requirement.</a:t>
            </a:r>
            <a:endParaRPr lang="en-US" sz="2400" dirty="0">
              <a:solidFill>
                <a:schemeClr val="accent3"/>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3657600"/>
          </a:xfrm>
        </p:spPr>
        <p:txBody>
          <a:bodyPr/>
          <a:lstStyle/>
          <a:p>
            <a:r>
              <a:rPr lang="en-US" dirty="0" smtClean="0"/>
              <a:t>Preparation before class today; or work needed after class to complete the merit badge:</a:t>
            </a:r>
          </a:p>
          <a:p>
            <a:pPr lvl="1"/>
            <a:r>
              <a:rPr lang="en-US" dirty="0"/>
              <a:t>Report on a discussion with a family member (3)</a:t>
            </a:r>
          </a:p>
          <a:p>
            <a:pPr lvl="1"/>
            <a:r>
              <a:rPr lang="en-US" dirty="0"/>
              <a:t>One Document that would be used to support information in the first three generations (4b, 4c</a:t>
            </a:r>
            <a:r>
              <a:rPr lang="en-US" dirty="0" smtClean="0"/>
              <a:t>)</a:t>
            </a:r>
          </a:p>
          <a:p>
            <a:pPr lvl="2"/>
            <a:r>
              <a:rPr lang="en-US" dirty="0" smtClean="0"/>
              <a:t>Your birth certificate would meet this requirement</a:t>
            </a:r>
            <a:endParaRPr lang="en-US" dirty="0"/>
          </a:p>
          <a:p>
            <a:pPr lvl="1"/>
            <a:r>
              <a:rPr lang="en-US" dirty="0"/>
              <a:t>Information on yourself, parents, and grandparents (6)</a:t>
            </a:r>
          </a:p>
          <a:p>
            <a:pPr lvl="2"/>
            <a:r>
              <a:rPr lang="en-US" dirty="0"/>
              <a:t>Birth, Marriage, </a:t>
            </a:r>
            <a:r>
              <a:rPr lang="en-US" dirty="0" smtClean="0"/>
              <a:t>Death (if not living): locations </a:t>
            </a:r>
            <a:r>
              <a:rPr lang="en-US" dirty="0"/>
              <a:t>and dates</a:t>
            </a:r>
          </a:p>
          <a:p>
            <a:pPr lvl="1"/>
            <a:r>
              <a:rPr lang="en-US" dirty="0" smtClean="0"/>
              <a:t>Family Group Sheet filled out (7)</a:t>
            </a:r>
          </a:p>
        </p:txBody>
      </p:sp>
      <p:sp>
        <p:nvSpPr>
          <p:cNvPr id="4" name="Title 1"/>
          <p:cNvSpPr txBox="1">
            <a:spLocks/>
          </p:cNvSpPr>
          <p:nvPr/>
        </p:nvSpPr>
        <p:spPr>
          <a:xfrm>
            <a:off x="457200" y="228600"/>
            <a:ext cx="8229600" cy="685800"/>
          </a:xfrm>
          <a:prstGeom prst="rect">
            <a:avLst/>
          </a:prstGeom>
          <a:ln w="6350" cap="rnd">
            <a:noFill/>
          </a:ln>
        </p:spPr>
        <p:txBody>
          <a:bodyPr vert="horz" anchor="b" anchorCtr="0">
            <a:normAutofit fontScale="97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a:t>
            </a:r>
            <a:r>
              <a:rPr lang="mr-IN" dirty="0" smtClean="0"/>
              <a:t>–</a:t>
            </a:r>
            <a:r>
              <a:rPr lang="en-US" dirty="0" smtClean="0"/>
              <a:t> Pre-Work</a:t>
            </a:r>
            <a:endParaRPr lang="en-US" dirty="0"/>
          </a:p>
        </p:txBody>
      </p:sp>
      <p:sp>
        <p:nvSpPr>
          <p:cNvPr id="5" name="Rectangle 4"/>
          <p:cNvSpPr/>
          <p:nvPr/>
        </p:nvSpPr>
        <p:spPr>
          <a:xfrm>
            <a:off x="838200" y="5334000"/>
            <a:ext cx="7696200" cy="923330"/>
          </a:xfrm>
          <a:prstGeom prst="rect">
            <a:avLst/>
          </a:prstGeom>
        </p:spPr>
        <p:txBody>
          <a:bodyPr wrap="square">
            <a:spAutoFit/>
          </a:bodyPr>
          <a:lstStyle/>
          <a:p>
            <a:r>
              <a:rPr lang="en-US" b="1" i="1" dirty="0">
                <a:solidFill>
                  <a:srgbClr val="E7BC29"/>
                </a:solidFill>
              </a:rPr>
              <a:t>If </a:t>
            </a:r>
            <a:r>
              <a:rPr lang="en-US" b="1" i="1" dirty="0" smtClean="0">
                <a:solidFill>
                  <a:srgbClr val="E7BC29"/>
                </a:solidFill>
              </a:rPr>
              <a:t>not completed today, </a:t>
            </a:r>
            <a:r>
              <a:rPr lang="en-US" b="1" i="1" dirty="0">
                <a:solidFill>
                  <a:srgbClr val="E7BC29"/>
                </a:solidFill>
              </a:rPr>
              <a:t>when </a:t>
            </a:r>
            <a:r>
              <a:rPr lang="en-US" b="1" i="1" dirty="0" smtClean="0">
                <a:solidFill>
                  <a:srgbClr val="E7BC29"/>
                </a:solidFill>
              </a:rPr>
              <a:t>the above items are completed</a:t>
            </a:r>
            <a:r>
              <a:rPr lang="en-US" b="1" i="1" dirty="0">
                <a:solidFill>
                  <a:srgbClr val="E7BC29"/>
                </a:solidFill>
              </a:rPr>
              <a:t>, you can show Mr. Jennings at a future Troop meeting and he will sign </a:t>
            </a:r>
            <a:r>
              <a:rPr lang="en-US" b="1" i="1" dirty="0" smtClean="0">
                <a:solidFill>
                  <a:srgbClr val="E7BC29"/>
                </a:solidFill>
              </a:rPr>
              <a:t>off the blue card accordingly, as he is a Merit Badge Counselor for Genealogy.</a:t>
            </a:r>
            <a:endParaRPr lang="en-US" b="1" i="1" dirty="0">
              <a:solidFill>
                <a:srgbClr val="E7BC29"/>
              </a:solidFill>
            </a:endParaRPr>
          </a:p>
        </p:txBody>
      </p:sp>
    </p:spTree>
    <p:extLst>
      <p:ext uri="{BB962C8B-B14F-4D97-AF65-F5344CB8AC3E}">
        <p14:creationId xmlns:p14="http://schemas.microsoft.com/office/powerpoint/2010/main" val="39554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685800" y="1017687"/>
            <a:ext cx="78486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5. Contact </a:t>
            </a:r>
            <a:r>
              <a:rPr lang="en-US" sz="2400" dirty="0"/>
              <a:t>ONE of the following individuals or institutions. Ask what genealogical services, records, or activities this individual or institution provides, and report the results</a:t>
            </a:r>
            <a:r>
              <a:rPr lang="en-US" sz="2400" dirty="0" smtClean="0"/>
              <a:t>:</a:t>
            </a:r>
          </a:p>
          <a:p>
            <a:pPr lvl="0"/>
            <a:endParaRPr lang="en-US" sz="2400" dirty="0"/>
          </a:p>
          <a:p>
            <a:pPr marL="800100" lvl="1" indent="-342900">
              <a:buFont typeface="Arial"/>
              <a:buChar char="•"/>
            </a:pPr>
            <a:r>
              <a:rPr lang="en-US" sz="2400" b="1" dirty="0">
                <a:solidFill>
                  <a:srgbClr val="E7BC29"/>
                </a:solidFill>
              </a:rPr>
              <a:t>A genealogical or lineage society</a:t>
            </a:r>
          </a:p>
          <a:p>
            <a:pPr marL="800100" lvl="1" indent="-342900">
              <a:buFont typeface="Arial"/>
              <a:buChar char="•"/>
            </a:pPr>
            <a:r>
              <a:rPr lang="en-US" sz="2400" dirty="0"/>
              <a:t>A professional genealogist (someone who gets paid for doing genealogical research)</a:t>
            </a:r>
          </a:p>
          <a:p>
            <a:pPr marL="800100" lvl="1" indent="-342900">
              <a:buFont typeface="Arial"/>
              <a:buChar char="•"/>
            </a:pPr>
            <a:r>
              <a:rPr lang="en-US" sz="2400" dirty="0"/>
              <a:t>A surname organization, such as your family’s organization</a:t>
            </a:r>
          </a:p>
          <a:p>
            <a:pPr marL="800100" lvl="1" indent="-342900">
              <a:buFont typeface="Arial"/>
              <a:buChar char="•"/>
            </a:pPr>
            <a:r>
              <a:rPr lang="en-US" sz="2400" dirty="0"/>
              <a:t>A genealogical educational facility or institution</a:t>
            </a:r>
          </a:p>
          <a:p>
            <a:pPr marL="800100" lvl="1" indent="-342900">
              <a:buFont typeface="Arial"/>
              <a:buChar char="•"/>
            </a:pPr>
            <a:r>
              <a:rPr lang="en-US" sz="2400" dirty="0"/>
              <a:t>A genealogical record repository of any type (courthouse, genealogical library, state or national archive, state library, etc</a:t>
            </a:r>
            <a:r>
              <a:rPr lang="en-US" sz="2400"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1"/>
          <p:cNvSpPr txBox="1">
            <a:spLocks/>
          </p:cNvSpPr>
          <p:nvPr/>
        </p:nvSpPr>
        <p:spPr>
          <a:xfrm>
            <a:off x="457200" y="228600"/>
            <a:ext cx="8229600" cy="685800"/>
          </a:xfrm>
          <a:prstGeom prst="rect">
            <a:avLst/>
          </a:prstGeom>
          <a:ln w="6350" cap="rnd">
            <a:noFill/>
          </a:ln>
        </p:spPr>
        <p:txBody>
          <a:bodyPr vert="horz" anchor="b" anchorCtr="0">
            <a:normAutofit fontScale="9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dirty="0" smtClean="0"/>
              <a:t>Genealogy Merit Badge - Requirements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62000"/>
          </a:xfrm>
        </p:spPr>
        <p:txBody>
          <a:bodyPr>
            <a:normAutofit fontScale="90000"/>
          </a:bodyPr>
          <a:lstStyle/>
          <a:p>
            <a:r>
              <a:rPr lang="en-US" dirty="0" smtClean="0"/>
              <a:t>Genealogy Merit Badge - Requirements</a:t>
            </a:r>
            <a:endParaRPr lang="en-US" dirty="0"/>
          </a:p>
        </p:txBody>
      </p:sp>
      <p:sp>
        <p:nvSpPr>
          <p:cNvPr id="26627" name="Rectangle 3"/>
          <p:cNvSpPr>
            <a:spLocks noChangeArrowheads="1"/>
          </p:cNvSpPr>
          <p:nvPr/>
        </p:nvSpPr>
        <p:spPr bwMode="auto">
          <a:xfrm>
            <a:off x="838200" y="1066800"/>
            <a:ext cx="73152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5. Contact </a:t>
            </a:r>
            <a:r>
              <a:rPr lang="en-US" sz="2400" dirty="0"/>
              <a:t>ONE of the following individuals or institutions. Ask what genealogical services, records, or activities this individual or institution provides, and report the results</a:t>
            </a:r>
            <a:r>
              <a:rPr lang="en-US" sz="2400" dirty="0" smtClean="0"/>
              <a:t>:</a:t>
            </a:r>
          </a:p>
          <a:p>
            <a:pPr lvl="0"/>
            <a:endParaRPr lang="en-US" sz="2400" dirty="0" smtClean="0"/>
          </a:p>
          <a:p>
            <a:pPr lvl="0"/>
            <a:r>
              <a:rPr lang="en-US" sz="1600" dirty="0" smtClean="0"/>
              <a:t>http://www.lineagesocietyofamerica.com/list-of-lineage-</a:t>
            </a:r>
            <a:r>
              <a:rPr lang="en-US" sz="1600" dirty="0" err="1" smtClean="0"/>
              <a:t>societies.html</a:t>
            </a:r>
            <a:endParaRPr lang="en-US" sz="1600" dirty="0" smtClean="0"/>
          </a:p>
          <a:p>
            <a:pPr lvl="0"/>
            <a:endParaRPr lang="en-US" sz="1600" dirty="0"/>
          </a:p>
          <a:p>
            <a:pPr lvl="1"/>
            <a:r>
              <a:rPr lang="en-US" sz="2400" b="1" dirty="0">
                <a:solidFill>
                  <a:schemeClr val="tx2"/>
                </a:solidFill>
              </a:rPr>
              <a:t>A genealogical or lineage </a:t>
            </a:r>
            <a:r>
              <a:rPr lang="en-US" sz="2400" b="1" dirty="0" smtClean="0">
                <a:solidFill>
                  <a:schemeClr val="tx2"/>
                </a:solidFill>
              </a:rPr>
              <a:t>society</a:t>
            </a:r>
            <a:endParaRPr lang="en-US" sz="2400" b="1" dirty="0">
              <a:solidFill>
                <a:schemeClr val="tx2"/>
              </a:solidFill>
            </a:endParaRPr>
          </a:p>
        </p:txBody>
      </p:sp>
      <p:pic>
        <p:nvPicPr>
          <p:cNvPr id="4" name="Picture 3" descr="http://nebula.wsimg.com/d7838746c5fa292823f0173892897e65?AccessKeyId=095C60F377CF777AE7E2&amp;disposition=0&amp;alloworigin=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3958971"/>
            <a:ext cx="1143000" cy="1146429"/>
          </a:xfrm>
          <a:prstGeom prst="rect">
            <a:avLst/>
          </a:prstGeom>
          <a:noFill/>
          <a:ln w="9525">
            <a:noFill/>
            <a:miter lim="800000"/>
            <a:headEnd/>
            <a:tailEnd/>
          </a:ln>
        </p:spPr>
      </p:pic>
      <p:sp>
        <p:nvSpPr>
          <p:cNvPr id="5" name="Rectangle 3"/>
          <p:cNvSpPr>
            <a:spLocks noChangeArrowheads="1"/>
          </p:cNvSpPr>
          <p:nvPr/>
        </p:nvSpPr>
        <p:spPr bwMode="auto">
          <a:xfrm>
            <a:off x="2209800" y="4118574"/>
            <a:ext cx="5943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Silicon Valley Chapter, California Society</a:t>
            </a:r>
          </a:p>
          <a:p>
            <a:pPr lvl="0"/>
            <a:r>
              <a:rPr lang="en-US" sz="2400" dirty="0" smtClean="0"/>
              <a:t>Sons of the American Revolution</a:t>
            </a:r>
            <a:endParaRPr lang="en-US" sz="2400" dirty="0"/>
          </a:p>
        </p:txBody>
      </p:sp>
      <p:sp>
        <p:nvSpPr>
          <p:cNvPr id="7" name="Rectangle 3"/>
          <p:cNvSpPr>
            <a:spLocks noChangeArrowheads="1"/>
          </p:cNvSpPr>
          <p:nvPr/>
        </p:nvSpPr>
        <p:spPr bwMode="auto">
          <a:xfrm>
            <a:off x="2209800" y="5410200"/>
            <a:ext cx="60198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dirty="0" smtClean="0"/>
              <a:t>Santa Clara Chapter</a:t>
            </a:r>
          </a:p>
          <a:p>
            <a:pPr lvl="0"/>
            <a:r>
              <a:rPr lang="en-US" sz="2400" dirty="0" smtClean="0"/>
              <a:t>Daughters of the American Revolution</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nebula.wsimg.com/d7838746c5fa292823f0173892897e65?AccessKeyId=095C60F377CF777AE7E2&amp;disposition=0&amp;alloworigin=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1295400" cy="1219200"/>
          </a:xfrm>
          <a:prstGeom prst="rect">
            <a:avLst/>
          </a:prstGeom>
          <a:noFill/>
          <a:ln w="9525">
            <a:noFill/>
            <a:miter lim="800000"/>
            <a:headEnd/>
            <a:tailEnd/>
          </a:ln>
        </p:spPr>
      </p:pic>
      <p:sp>
        <p:nvSpPr>
          <p:cNvPr id="5" name="Rectangle 3"/>
          <p:cNvSpPr>
            <a:spLocks noChangeArrowheads="1"/>
          </p:cNvSpPr>
          <p:nvPr/>
        </p:nvSpPr>
        <p:spPr bwMode="auto">
          <a:xfrm>
            <a:off x="2133600" y="304800"/>
            <a:ext cx="4724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400" dirty="0" smtClean="0"/>
              <a:t>Silicon Valley Chapter</a:t>
            </a:r>
          </a:p>
          <a:p>
            <a:pPr lvl="0" algn="ctr"/>
            <a:r>
              <a:rPr lang="en-US" sz="2400" dirty="0" smtClean="0"/>
              <a:t>California Society</a:t>
            </a:r>
          </a:p>
          <a:p>
            <a:pPr lvl="0" algn="ctr"/>
            <a:r>
              <a:rPr lang="en-US" sz="2400" dirty="0" smtClean="0"/>
              <a:t>Sons of the American Revolution</a:t>
            </a:r>
            <a:endParaRPr lang="en-US" sz="2400" dirty="0"/>
          </a:p>
        </p:txBody>
      </p:sp>
      <p:sp>
        <p:nvSpPr>
          <p:cNvPr id="6" name="Rectangle 5"/>
          <p:cNvSpPr/>
          <p:nvPr/>
        </p:nvSpPr>
        <p:spPr>
          <a:xfrm>
            <a:off x="609600" y="1659553"/>
            <a:ext cx="8077200" cy="4893647"/>
          </a:xfrm>
          <a:prstGeom prst="rect">
            <a:avLst/>
          </a:prstGeom>
        </p:spPr>
        <p:txBody>
          <a:bodyPr wrap="square">
            <a:spAutoFit/>
          </a:bodyPr>
          <a:lstStyle/>
          <a:p>
            <a:pPr fontAlgn="base"/>
            <a:r>
              <a:rPr lang="en-US" sz="2400" b="1" u="sng" dirty="0"/>
              <a:t>Our Purpose</a:t>
            </a:r>
          </a:p>
          <a:p>
            <a:pPr fontAlgn="base"/>
            <a:r>
              <a:rPr lang="en-US" sz="2400" dirty="0"/>
              <a:t>The National Society of the Sons of the American Revolution was organized on April 30, 1889, to “perpetuate the memory of those who, by their services or sacrifices during the war of the American Revolution, achieved the independence of the American People.”</a:t>
            </a:r>
          </a:p>
          <a:p>
            <a:pPr fontAlgn="base"/>
            <a:r>
              <a:rPr lang="en-US" sz="2400" b="1" u="sng" dirty="0"/>
              <a:t>What We Do</a:t>
            </a:r>
          </a:p>
          <a:p>
            <a:pPr fontAlgn="base"/>
            <a:r>
              <a:rPr lang="en-US" sz="2400" dirty="0"/>
              <a:t>We decorate the graves of Revolutionary War soldiers and patriots. We support excellence in teaching of American history. We participate in patriotic observances. We support research and preservation of historic material relating to the men and women who fought or gave service for Independence in the American Revolutionary War.</a:t>
            </a:r>
          </a:p>
        </p:txBody>
      </p:sp>
      <p:pic>
        <p:nvPicPr>
          <p:cNvPr id="8" name="Picture 7" descr="http://nebula.wsimg.com/71bda18de79a833d3e26a7c2307b9677?AccessKeyId=095C60F377CF777AE7E2&amp;disposition=0&amp;alloworigin=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457200"/>
            <a:ext cx="1371600" cy="137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72000"/>
          </a:xfrm>
        </p:spPr>
        <p:txBody>
          <a:bodyPr/>
          <a:lstStyle/>
          <a:p>
            <a:r>
              <a:rPr lang="en-US" dirty="0" smtClean="0"/>
              <a:t>Arthur M and </a:t>
            </a:r>
            <a:r>
              <a:rPr lang="en-US" dirty="0" err="1" smtClean="0"/>
              <a:t>Berdana</a:t>
            </a:r>
            <a:r>
              <a:rPr lang="en-US" dirty="0" smtClean="0"/>
              <a:t> King Eagle Scout Program</a:t>
            </a:r>
          </a:p>
          <a:p>
            <a:pPr lvl="1"/>
            <a:r>
              <a:rPr lang="en-US" dirty="0" smtClean="0"/>
              <a:t>For Eagle Scouts that are not yet 19, can apply each year</a:t>
            </a:r>
          </a:p>
          <a:p>
            <a:pPr lvl="1"/>
            <a:r>
              <a:rPr lang="en-US" dirty="0" smtClean="0"/>
              <a:t>Application, 4 generation form, 500 word essay</a:t>
            </a:r>
          </a:p>
          <a:p>
            <a:pPr lvl="1"/>
            <a:r>
              <a:rPr lang="en-US" dirty="0" smtClean="0"/>
              <a:t>Up to $10,000 in a Scholarship at National Level</a:t>
            </a:r>
          </a:p>
          <a:p>
            <a:pPr lvl="1"/>
            <a:r>
              <a:rPr lang="en-US" dirty="0" smtClean="0"/>
              <a:t>Mr. Jennings has asked if females can enter this contest</a:t>
            </a:r>
          </a:p>
          <a:p>
            <a:pPr marL="0" indent="0">
              <a:buNone/>
            </a:pPr>
            <a:endParaRPr lang="en-US" sz="1100" dirty="0" smtClean="0"/>
          </a:p>
          <a:p>
            <a:r>
              <a:rPr lang="en-US" dirty="0" smtClean="0"/>
              <a:t>                       Robert E. Burt Award</a:t>
            </a:r>
          </a:p>
          <a:p>
            <a:endParaRPr lang="en-US" sz="1000" dirty="0" smtClean="0"/>
          </a:p>
          <a:p>
            <a:pPr lvl="1"/>
            <a:r>
              <a:rPr lang="en-US" dirty="0" smtClean="0"/>
              <a:t>Honor for members of SAR who act as role models and provide dedicated service to the young men in Scouts</a:t>
            </a:r>
            <a:endParaRPr lang="en-US" dirty="0"/>
          </a:p>
        </p:txBody>
      </p:sp>
      <p:sp>
        <p:nvSpPr>
          <p:cNvPr id="4" name="Title 1"/>
          <p:cNvSpPr>
            <a:spLocks noGrp="1"/>
          </p:cNvSpPr>
          <p:nvPr>
            <p:ph type="title"/>
          </p:nvPr>
        </p:nvSpPr>
        <p:spPr>
          <a:xfrm>
            <a:off x="457200" y="152400"/>
            <a:ext cx="8229600" cy="685800"/>
          </a:xfrm>
        </p:spPr>
        <p:txBody>
          <a:bodyPr>
            <a:normAutofit fontScale="90000"/>
          </a:bodyPr>
          <a:lstStyle/>
          <a:p>
            <a:r>
              <a:rPr lang="en-US" dirty="0" smtClean="0"/>
              <a:t>Sons of American Revolution and Scouts</a:t>
            </a:r>
            <a:endParaRPr lang="en-US" dirty="0"/>
          </a:p>
        </p:txBody>
      </p:sp>
      <p:pic>
        <p:nvPicPr>
          <p:cNvPr id="5" name="Picture 4" descr="EagleScoutCert.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4724400"/>
            <a:ext cx="2438400" cy="1950720"/>
          </a:xfrm>
          <a:prstGeom prst="rect">
            <a:avLst/>
          </a:prstGeom>
        </p:spPr>
      </p:pic>
      <p:sp>
        <p:nvSpPr>
          <p:cNvPr id="6" name="TextBox 5"/>
          <p:cNvSpPr txBox="1"/>
          <p:nvPr/>
        </p:nvSpPr>
        <p:spPr>
          <a:xfrm>
            <a:off x="2819400" y="4953000"/>
            <a:ext cx="5993949" cy="861774"/>
          </a:xfrm>
          <a:prstGeom prst="rect">
            <a:avLst/>
          </a:prstGeom>
          <a:noFill/>
        </p:spPr>
        <p:txBody>
          <a:bodyPr wrap="none" rtlCol="0">
            <a:spAutoFit/>
          </a:bodyPr>
          <a:lstStyle/>
          <a:p>
            <a:pPr marL="342900" indent="-342900">
              <a:buFont typeface="Arial"/>
              <a:buChar char="•"/>
            </a:pPr>
            <a:r>
              <a:rPr lang="en-US" sz="2600" dirty="0" smtClean="0"/>
              <a:t>Eagle Scout Certificate of Recognition</a:t>
            </a:r>
          </a:p>
          <a:p>
            <a:pPr marL="800100" lvl="1" indent="-342900">
              <a:buFont typeface="Arial"/>
              <a:buChar char="•"/>
            </a:pPr>
            <a:r>
              <a:rPr lang="en-US" sz="2400" dirty="0" smtClean="0">
                <a:solidFill>
                  <a:schemeClr val="tx2"/>
                </a:solidFill>
              </a:rPr>
              <a:t>SAR will provide if requested</a:t>
            </a:r>
            <a:endParaRPr lang="en-US" sz="2400" dirty="0">
              <a:solidFill>
                <a:schemeClr val="tx2"/>
              </a:solidFill>
            </a:endParaRPr>
          </a:p>
        </p:txBody>
      </p:sp>
      <p:pic>
        <p:nvPicPr>
          <p:cNvPr id="7" name="Picture 6" descr="coa_awar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600" y="3124200"/>
            <a:ext cx="1605706" cy="706511"/>
          </a:xfrm>
          <a:prstGeom prst="rect">
            <a:avLst/>
          </a:prstGeom>
        </p:spPr>
      </p:pic>
    </p:spTree>
    <p:extLst>
      <p:ext uri="{BB962C8B-B14F-4D97-AF65-F5344CB8AC3E}">
        <p14:creationId xmlns:p14="http://schemas.microsoft.com/office/powerpoint/2010/main" val="2427333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76400" y="304800"/>
            <a:ext cx="5410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400" dirty="0" smtClean="0"/>
              <a:t>Santa Clara Chapter</a:t>
            </a:r>
          </a:p>
          <a:p>
            <a:pPr lvl="0" algn="ctr"/>
            <a:r>
              <a:rPr lang="en-US" sz="2400" dirty="0" smtClean="0"/>
              <a:t>Daughters of the American Revolution</a:t>
            </a:r>
            <a:endParaRPr lang="en-US" sz="2400" dirty="0"/>
          </a:p>
        </p:txBody>
      </p:sp>
      <p:sp>
        <p:nvSpPr>
          <p:cNvPr id="6" name="Rectangle 5"/>
          <p:cNvSpPr/>
          <p:nvPr/>
        </p:nvSpPr>
        <p:spPr>
          <a:xfrm>
            <a:off x="609600" y="1143000"/>
            <a:ext cx="8229600" cy="5262979"/>
          </a:xfrm>
          <a:prstGeom prst="rect">
            <a:avLst/>
          </a:prstGeom>
        </p:spPr>
        <p:txBody>
          <a:bodyPr wrap="square">
            <a:spAutoFit/>
          </a:bodyPr>
          <a:lstStyle/>
          <a:p>
            <a:pPr fontAlgn="base"/>
            <a:r>
              <a:rPr lang="en-US" sz="2400" b="1" u="sng" dirty="0"/>
              <a:t>Our Purpose</a:t>
            </a:r>
          </a:p>
          <a:p>
            <a:pPr fontAlgn="base"/>
            <a:r>
              <a:rPr lang="en-US" sz="2400" dirty="0" smtClean="0"/>
              <a:t>The National Society Daughters of the American Revolution (NSDAR or DAR) was founded in 1890 to promote historic preservation, education, and patriotism.  It’s members are descended from the patriots who won the American independence during the Revolutionary War.  DAR is one of the world’s largest and most active service organizations.  </a:t>
            </a:r>
            <a:endParaRPr lang="en-US" sz="2400" dirty="0"/>
          </a:p>
          <a:p>
            <a:pPr fontAlgn="base"/>
            <a:r>
              <a:rPr lang="en-US" sz="2400" b="1" u="sng" dirty="0" smtClean="0"/>
              <a:t>What </a:t>
            </a:r>
            <a:r>
              <a:rPr lang="en-US" sz="2400" b="1" u="sng" dirty="0"/>
              <a:t>We </a:t>
            </a:r>
            <a:r>
              <a:rPr lang="en-US" sz="2400" b="1" u="sng" dirty="0" smtClean="0"/>
              <a:t>Do</a:t>
            </a:r>
            <a:endParaRPr lang="en-US" sz="2400" dirty="0" smtClean="0"/>
          </a:p>
          <a:p>
            <a:pPr fontAlgn="base"/>
            <a:r>
              <a:rPr lang="en-US" sz="2400" dirty="0" smtClean="0"/>
              <a:t>DAR members are committed to volunteer service having served more than 12.5 million hours in communities throughout the world during the past three years.  They support active-duty military personnel and veteran patients, awarding thousands in scholarship, and supporting underserved children with donations.</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1672</TotalTime>
  <Words>3426</Words>
  <Application>Microsoft Macintosh PowerPoint</Application>
  <PresentationFormat>On-screen Show (4:3)</PresentationFormat>
  <Paragraphs>259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Paper</vt:lpstr>
      <vt:lpstr>Genealogy Merit Badge</vt:lpstr>
      <vt:lpstr>PowerPoint Presentation</vt:lpstr>
      <vt:lpstr>PowerPoint Presentation</vt:lpstr>
      <vt:lpstr>PowerPoint Presentation</vt:lpstr>
      <vt:lpstr>PowerPoint Presentation</vt:lpstr>
      <vt:lpstr>Genealogy Merit Badge - Requirements</vt:lpstr>
      <vt:lpstr>PowerPoint Presentation</vt:lpstr>
      <vt:lpstr>Sons of American Revolution and Scouts</vt:lpstr>
      <vt:lpstr>PowerPoint Presentation</vt:lpstr>
      <vt:lpstr>Genealogical Services or Records provided</vt:lpstr>
      <vt:lpstr>Genealogy Merit Badge - Requirements</vt:lpstr>
      <vt:lpstr>Genealogy Merit Badge - Requirements</vt:lpstr>
      <vt:lpstr>PowerPoint Presentation</vt:lpstr>
      <vt:lpstr>Genealogy Merit Badge - Requirements</vt:lpstr>
      <vt:lpstr>PowerPoint Presentation</vt:lpstr>
      <vt:lpstr>PowerPoint Presentation</vt:lpstr>
      <vt:lpstr>PowerPoint Presentation</vt:lpstr>
      <vt:lpstr>PowerPoint Presentation</vt:lpstr>
      <vt:lpstr>Genealogy Merit Badge - Requirements</vt:lpstr>
      <vt:lpstr>Genealogy Merit Badge - Requirements</vt:lpstr>
      <vt:lpstr>Genealogy Merit Badge - Requirements</vt:lpstr>
      <vt:lpstr>PowerPoint Presentation</vt:lpstr>
      <vt:lpstr>PowerPoint Presentation</vt:lpstr>
      <vt:lpstr>PowerPoint Presentation</vt:lpstr>
      <vt:lpstr>Genealogy Merit Badge - Requirements</vt:lpstr>
      <vt:lpstr>Family Group Sheets: William Charles Jennings</vt:lpstr>
      <vt:lpstr>Genealogy Merit Badge - Requirements</vt:lpstr>
      <vt:lpstr>PowerPoint Presentation</vt:lpstr>
      <vt:lpstr>PowerPoint Presentation</vt:lpstr>
      <vt:lpstr>Genealogy Merit Badge - Requirements</vt:lpstr>
      <vt:lpstr>PowerPoint Presentation</vt:lpstr>
      <vt:lpstr>Genealogy Merit Badge - Requirements</vt:lpstr>
    </vt:vector>
  </TitlesOfParts>
  <Company>Nay Consulting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Genealogy Merit Badge</dc:title>
  <dc:creator>William Nay</dc:creator>
  <cp:lastModifiedBy>William Jennings</cp:lastModifiedBy>
  <cp:revision>141</cp:revision>
  <cp:lastPrinted>2019-12-20T18:04:50Z</cp:lastPrinted>
  <dcterms:created xsi:type="dcterms:W3CDTF">2016-02-12T22:11:39Z</dcterms:created>
  <dcterms:modified xsi:type="dcterms:W3CDTF">2020-01-18T22:07:50Z</dcterms:modified>
</cp:coreProperties>
</file>