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5" r:id="rId3"/>
    <p:sldId id="329" r:id="rId4"/>
    <p:sldId id="331" r:id="rId5"/>
    <p:sldId id="328" r:id="rId6"/>
    <p:sldId id="330" r:id="rId7"/>
    <p:sldId id="333" r:id="rId8"/>
    <p:sldId id="334" r:id="rId9"/>
    <p:sldId id="335" r:id="rId10"/>
    <p:sldId id="332" r:id="rId11"/>
    <p:sldId id="363" r:id="rId12"/>
    <p:sldId id="337" r:id="rId13"/>
    <p:sldId id="339" r:id="rId14"/>
    <p:sldId id="364" r:id="rId15"/>
    <p:sldId id="365" r:id="rId16"/>
    <p:sldId id="340" r:id="rId17"/>
    <p:sldId id="366" r:id="rId18"/>
    <p:sldId id="341" r:id="rId19"/>
    <p:sldId id="361" r:id="rId20"/>
    <p:sldId id="342" r:id="rId21"/>
    <p:sldId id="343" r:id="rId22"/>
    <p:sldId id="338" r:id="rId23"/>
    <p:sldId id="347" r:id="rId24"/>
    <p:sldId id="348" r:id="rId25"/>
    <p:sldId id="349" r:id="rId26"/>
    <p:sldId id="360" r:id="rId27"/>
    <p:sldId id="359" r:id="rId28"/>
    <p:sldId id="344" r:id="rId29"/>
    <p:sldId id="345" r:id="rId30"/>
    <p:sldId id="346" r:id="rId31"/>
    <p:sldId id="352" r:id="rId32"/>
    <p:sldId id="353" r:id="rId33"/>
    <p:sldId id="354" r:id="rId34"/>
    <p:sldId id="355" r:id="rId35"/>
    <p:sldId id="356" r:id="rId36"/>
    <p:sldId id="357" r:id="rId37"/>
    <p:sldId id="350" r:id="rId38"/>
    <p:sldId id="351" r:id="rId39"/>
    <p:sldId id="368" r:id="rId40"/>
    <p:sldId id="367" r:id="rId41"/>
    <p:sldId id="362" r:id="rId42"/>
    <p:sldId id="369" r:id="rId43"/>
    <p:sldId id="371" r:id="rId44"/>
    <p:sldId id="372" r:id="rId45"/>
    <p:sldId id="373" r:id="rId46"/>
    <p:sldId id="374" r:id="rId47"/>
    <p:sldId id="375" r:id="rId48"/>
    <p:sldId id="377" r:id="rId49"/>
    <p:sldId id="376" r:id="rId50"/>
    <p:sldId id="378" r:id="rId51"/>
    <p:sldId id="379" r:id="rId52"/>
    <p:sldId id="381" r:id="rId53"/>
    <p:sldId id="380" r:id="rId54"/>
    <p:sldId id="384" r:id="rId55"/>
    <p:sldId id="385" r:id="rId56"/>
    <p:sldId id="386" r:id="rId57"/>
    <p:sldId id="387" r:id="rId58"/>
    <p:sldId id="388" r:id="rId59"/>
    <p:sldId id="383" r:id="rId60"/>
    <p:sldId id="382"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horzBarState="maximized">
    <p:restoredLeft sz="15228" autoAdjust="0"/>
    <p:restoredTop sz="50000" autoAdjust="0"/>
  </p:normalViewPr>
  <p:slideViewPr>
    <p:cSldViewPr>
      <p:cViewPr varScale="1">
        <p:scale>
          <a:sx n="121" d="100"/>
          <a:sy n="121" d="100"/>
        </p:scale>
        <p:origin x="1504" y="184"/>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7B2AB1C6-B8D7-4912-B3D3-DA1D78A118EE}" type="datetimeFigureOut">
              <a:rPr lang="en-US" smtClean="0"/>
              <a:pPr/>
              <a:t>1/19/21</a:t>
            </a:fld>
            <a:endParaRPr lang="en-US"/>
          </a:p>
        </p:txBody>
      </p:sp>
      <p:sp>
        <p:nvSpPr>
          <p:cNvPr id="16" name="Slide Number Placeholder 15"/>
          <p:cNvSpPr>
            <a:spLocks noGrp="1"/>
          </p:cNvSpPr>
          <p:nvPr>
            <p:ph type="sldNum" sz="quarter" idx="11"/>
          </p:nvPr>
        </p:nvSpPr>
        <p:spPr/>
        <p:txBody>
          <a:bodyPr/>
          <a:lstStyle/>
          <a:p>
            <a:fld id="{1FB928B5-DD8C-499B-90B0-BDFFCE50F7CA}"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B2AB1C6-B8D7-4912-B3D3-DA1D78A118EE}" type="datetimeFigureOut">
              <a:rPr lang="en-US" smtClean="0"/>
              <a:pPr/>
              <a:t>1/19/21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B928B5-DD8C-499B-90B0-BDFFCE50F7C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B2AB1C6-B8D7-4912-B3D3-DA1D78A118EE}" type="datetimeFigureOut">
              <a:rPr lang="en-US" smtClean="0"/>
              <a:pPr/>
              <a:t>1/19/21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B928B5-DD8C-499B-90B0-BDFFCE50F7C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fld id="{7B2AB1C6-B8D7-4912-B3D3-DA1D78A118EE}" type="datetimeFigureOut">
              <a:rPr lang="en-US" smtClean="0"/>
              <a:pPr/>
              <a:t>1/19/21</a:t>
            </a:fld>
            <a:endParaRPr lang="en-US"/>
          </a:p>
        </p:txBody>
      </p:sp>
      <p:sp>
        <p:nvSpPr>
          <p:cNvPr id="15" name="Slide Number Placeholder 14"/>
          <p:cNvSpPr>
            <a:spLocks noGrp="1"/>
          </p:cNvSpPr>
          <p:nvPr>
            <p:ph type="sldNum" sz="quarter" idx="15"/>
          </p:nvPr>
        </p:nvSpPr>
        <p:spPr/>
        <p:txBody>
          <a:bodyPr/>
          <a:lstStyle>
            <a:lvl1pPr algn="ctr">
              <a:defRPr/>
            </a:lvl1pPr>
          </a:lstStyle>
          <a:p>
            <a:fld id="{1FB928B5-DD8C-499B-90B0-BDFFCE50F7CA}" type="slidenum">
              <a:rPr lang="en-US" smtClean="0"/>
              <a:pPr/>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B2AB1C6-B8D7-4912-B3D3-DA1D78A118EE}" type="datetimeFigureOut">
              <a:rPr lang="en-US" smtClean="0"/>
              <a:pPr/>
              <a:t>1/19/21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B928B5-DD8C-499B-90B0-BDFFCE50F7CA}" type="slidenum">
              <a:rPr lang="en-US" smtClean="0"/>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B2AB1C6-B8D7-4912-B3D3-DA1D78A118EE}" type="datetimeFigureOut">
              <a:rPr lang="en-US" smtClean="0"/>
              <a:pPr/>
              <a:t>1/19/21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B928B5-DD8C-499B-90B0-BDFFCE50F7CA}" type="slidenum">
              <a:rPr lang="en-US" smtClean="0"/>
              <a:pPr/>
              <a:t>‹#›</a:t>
            </a:fld>
            <a:endParaRPr lang="en-US"/>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1FB928B5-DD8C-499B-90B0-BDFFCE50F7CA}"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7B2AB1C6-B8D7-4912-B3D3-DA1D78A118EE}" type="datetimeFigureOut">
              <a:rPr lang="en-US" smtClean="0"/>
              <a:pPr/>
              <a:t>1/19/21</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B2AB1C6-B8D7-4912-B3D3-DA1D78A118EE}" type="datetimeFigureOut">
              <a:rPr lang="en-US" smtClean="0"/>
              <a:pPr/>
              <a:t>1/19/21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B928B5-DD8C-499B-90B0-BDFFCE50F7CA}" type="slidenum">
              <a:rPr lang="en-US" smtClean="0"/>
              <a:pPr/>
              <a:t>‹#›</a:t>
            </a:fld>
            <a:endParaRPr lang="en-US"/>
          </a:p>
        </p:txBody>
      </p:sp>
      <p:sp>
        <p:nvSpPr>
          <p:cNvPr id="2" name="Title 1"/>
          <p:cNvSpPr>
            <a:spLocks noGrp="1"/>
          </p:cNvSpPr>
          <p:nvPr>
            <p:ph type="title"/>
          </p:nvPr>
        </p:nvSpPr>
        <p:spPr/>
        <p:txBody>
          <a:bodyPr/>
          <a:lstStyle/>
          <a:p>
            <a:r>
              <a:rPr kumimoji="0"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2AB1C6-B8D7-4912-B3D3-DA1D78A118EE}" type="datetimeFigureOut">
              <a:rPr lang="en-US" smtClean="0"/>
              <a:pPr/>
              <a:t>1/19/21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B928B5-DD8C-499B-90B0-BDFFCE50F7C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fld id="{7B2AB1C6-B8D7-4912-B3D3-DA1D78A118EE}" type="datetimeFigureOut">
              <a:rPr lang="en-US" smtClean="0"/>
              <a:pPr/>
              <a:t>1/19/21</a:t>
            </a:fld>
            <a:endParaRPr lang="en-US"/>
          </a:p>
        </p:txBody>
      </p:sp>
      <p:sp>
        <p:nvSpPr>
          <p:cNvPr id="9" name="Slide Number Placeholder 8"/>
          <p:cNvSpPr>
            <a:spLocks noGrp="1"/>
          </p:cNvSpPr>
          <p:nvPr>
            <p:ph type="sldNum" sz="quarter" idx="15"/>
          </p:nvPr>
        </p:nvSpPr>
        <p:spPr/>
        <p:txBody>
          <a:bodyPr/>
          <a:lstStyle/>
          <a:p>
            <a:fld id="{1FB928B5-DD8C-499B-90B0-BDFFCE50F7CA}" type="slidenum">
              <a:rPr lang="en-US" smtClean="0"/>
              <a:pPr/>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fld id="{7B2AB1C6-B8D7-4912-B3D3-DA1D78A118EE}" type="datetimeFigureOut">
              <a:rPr lang="en-US" smtClean="0"/>
              <a:pPr/>
              <a:t>1/19/21</a:t>
            </a:fld>
            <a:endParaRPr lang="en-US"/>
          </a:p>
        </p:txBody>
      </p:sp>
      <p:sp>
        <p:nvSpPr>
          <p:cNvPr id="9" name="Slide Number Placeholder 8"/>
          <p:cNvSpPr>
            <a:spLocks noGrp="1"/>
          </p:cNvSpPr>
          <p:nvPr>
            <p:ph type="sldNum" sz="quarter" idx="11"/>
          </p:nvPr>
        </p:nvSpPr>
        <p:spPr/>
        <p:txBody>
          <a:bodyPr/>
          <a:lstStyle/>
          <a:p>
            <a:fld id="{1FB928B5-DD8C-499B-90B0-BDFFCE50F7CA}"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7B2AB1C6-B8D7-4912-B3D3-DA1D78A118EE}" type="datetimeFigureOut">
              <a:rPr lang="en-US" smtClean="0"/>
              <a:pPr/>
              <a:t>1/19/21</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1FB928B5-DD8C-499B-90B0-BDFFCE50F7CA}" type="slidenum">
              <a:rPr lang="en-US" smtClean="0"/>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scoutingevent.com/attachment/badges/Chess.pdf"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57600" y="1066800"/>
            <a:ext cx="4800600" cy="1676400"/>
          </a:xfrm>
        </p:spPr>
        <p:txBody>
          <a:bodyPr/>
          <a:lstStyle/>
          <a:p>
            <a:pPr algn="l"/>
            <a:r>
              <a:rPr lang="en-US" sz="5400" dirty="0"/>
              <a:t>Chess</a:t>
            </a:r>
            <a:br>
              <a:rPr lang="en-US" sz="5400" dirty="0"/>
            </a:br>
            <a:r>
              <a:rPr lang="en-US" sz="5400" dirty="0"/>
              <a:t>Merit Badge</a:t>
            </a:r>
          </a:p>
        </p:txBody>
      </p:sp>
      <p:sp>
        <p:nvSpPr>
          <p:cNvPr id="13" name="Rectangle 12"/>
          <p:cNvSpPr/>
          <p:nvPr/>
        </p:nvSpPr>
        <p:spPr>
          <a:xfrm>
            <a:off x="1066800" y="4191000"/>
            <a:ext cx="4381209" cy="1754326"/>
          </a:xfrm>
          <a:prstGeom prst="rect">
            <a:avLst/>
          </a:prstGeom>
        </p:spPr>
        <p:txBody>
          <a:bodyPr wrap="square">
            <a:spAutoFit/>
          </a:bodyPr>
          <a:lstStyle/>
          <a:p>
            <a:r>
              <a:rPr lang="en-US" sz="3600" dirty="0"/>
              <a:t>Mr. Bill Jennings</a:t>
            </a:r>
          </a:p>
          <a:p>
            <a:r>
              <a:rPr lang="en-US" sz="3600" dirty="0"/>
              <a:t>ASM Troop 582</a:t>
            </a:r>
          </a:p>
          <a:p>
            <a:r>
              <a:rPr lang="en-US" sz="3600" dirty="0"/>
              <a:t>Committee Troop 581</a:t>
            </a:r>
          </a:p>
        </p:txBody>
      </p:sp>
      <p:sp>
        <p:nvSpPr>
          <p:cNvPr id="16" name="TextBox 15"/>
          <p:cNvSpPr txBox="1"/>
          <p:nvPr/>
        </p:nvSpPr>
        <p:spPr>
          <a:xfrm>
            <a:off x="4267200" y="5943600"/>
            <a:ext cx="184666" cy="369332"/>
          </a:xfrm>
          <a:prstGeom prst="rect">
            <a:avLst/>
          </a:prstGeom>
          <a:noFill/>
        </p:spPr>
        <p:txBody>
          <a:bodyPr wrap="none" rtlCol="0">
            <a:spAutoFit/>
          </a:bodyPr>
          <a:lstStyle/>
          <a:p>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914400" y="697752"/>
            <a:ext cx="2458285" cy="2470047"/>
          </a:xfrm>
          <a:prstGeom prst="rect">
            <a:avLst/>
          </a:prstGeom>
          <a:effectLst>
            <a:outerShdw blurRad="50800" dist="38100" dir="2700000" sx="102000" sy="102000" algn="tl" rotWithShape="0">
              <a:srgbClr val="000000">
                <a:alpha val="43000"/>
              </a:srgbClr>
            </a:outerShdw>
          </a:effectLst>
        </p:spPr>
      </p:pic>
      <p:pic>
        <p:nvPicPr>
          <p:cNvPr id="6" name="Picture 5">
            <a:extLst>
              <a:ext uri="{FF2B5EF4-FFF2-40B4-BE49-F238E27FC236}">
                <a16:creationId xmlns:a16="http://schemas.microsoft.com/office/drawing/2014/main" id="{ED19D0B4-D6A4-014B-9257-4EEE4643FB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47120" y="3581401"/>
            <a:ext cx="2330080" cy="310677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25373F-0E4D-BD49-867B-54483F97853F}"/>
              </a:ext>
            </a:extLst>
          </p:cNvPr>
          <p:cNvSpPr>
            <a:spLocks noGrp="1"/>
          </p:cNvSpPr>
          <p:nvPr>
            <p:ph idx="1"/>
          </p:nvPr>
        </p:nvSpPr>
        <p:spPr>
          <a:xfrm>
            <a:off x="457200" y="914400"/>
            <a:ext cx="8077200" cy="1066800"/>
          </a:xfrm>
        </p:spPr>
        <p:txBody>
          <a:bodyPr>
            <a:normAutofit/>
          </a:bodyPr>
          <a:lstStyle/>
          <a:p>
            <a:pPr marL="0" indent="0">
              <a:buNone/>
            </a:pPr>
            <a:r>
              <a:rPr lang="en-US" sz="3200" dirty="0">
                <a:solidFill>
                  <a:schemeClr val="accent2"/>
                </a:solidFill>
              </a:rPr>
              <a:t>1. </a:t>
            </a:r>
            <a:r>
              <a:rPr lang="en-US" sz="2800" dirty="0">
                <a:solidFill>
                  <a:schemeClr val="accent2"/>
                </a:solidFill>
              </a:rPr>
              <a:t>b. Explain why it is considered a game of planning and strategy</a:t>
            </a:r>
          </a:p>
          <a:p>
            <a:pPr marL="0" indent="0">
              <a:buNone/>
            </a:pPr>
            <a:endParaRPr lang="en-US" sz="3200" dirty="0">
              <a:solidFill>
                <a:schemeClr val="accent2"/>
              </a:solidFill>
            </a:endParaRPr>
          </a:p>
        </p:txBody>
      </p:sp>
      <p:sp>
        <p:nvSpPr>
          <p:cNvPr id="3" name="Title 2">
            <a:extLst>
              <a:ext uri="{FF2B5EF4-FFF2-40B4-BE49-F238E27FC236}">
                <a16:creationId xmlns:a16="http://schemas.microsoft.com/office/drawing/2014/main" id="{5E4B0341-BF5A-4A42-8EB4-8ACBD366B9BE}"/>
              </a:ext>
            </a:extLst>
          </p:cNvPr>
          <p:cNvSpPr>
            <a:spLocks noGrp="1"/>
          </p:cNvSpPr>
          <p:nvPr>
            <p:ph type="title"/>
          </p:nvPr>
        </p:nvSpPr>
        <p:spPr>
          <a:xfrm>
            <a:off x="457200" y="152400"/>
            <a:ext cx="8229600" cy="762000"/>
          </a:xfrm>
        </p:spPr>
        <p:txBody>
          <a:bodyPr/>
          <a:lstStyle/>
          <a:p>
            <a:r>
              <a:rPr lang="en-US" dirty="0">
                <a:solidFill>
                  <a:schemeClr val="accent2"/>
                </a:solidFill>
              </a:rPr>
              <a:t>Chess Merit Badge Requirement 1.b.</a:t>
            </a:r>
          </a:p>
        </p:txBody>
      </p:sp>
      <p:sp>
        <p:nvSpPr>
          <p:cNvPr id="4" name="TextBox 3">
            <a:extLst>
              <a:ext uri="{FF2B5EF4-FFF2-40B4-BE49-F238E27FC236}">
                <a16:creationId xmlns:a16="http://schemas.microsoft.com/office/drawing/2014/main" id="{18858767-1919-7E42-8520-ECB8589EBBC0}"/>
              </a:ext>
            </a:extLst>
          </p:cNvPr>
          <p:cNvSpPr txBox="1"/>
          <p:nvPr/>
        </p:nvSpPr>
        <p:spPr>
          <a:xfrm>
            <a:off x="487017" y="2133600"/>
            <a:ext cx="8199783" cy="4093428"/>
          </a:xfrm>
          <a:prstGeom prst="rect">
            <a:avLst/>
          </a:prstGeom>
          <a:noFill/>
        </p:spPr>
        <p:txBody>
          <a:bodyPr wrap="square" rtlCol="0">
            <a:spAutoFit/>
          </a:bodyPr>
          <a:lstStyle/>
          <a:p>
            <a:r>
              <a:rPr lang="en-US" sz="2000" dirty="0"/>
              <a:t>Planning:</a:t>
            </a:r>
          </a:p>
          <a:p>
            <a:endParaRPr lang="en-US" sz="2000" dirty="0"/>
          </a:p>
          <a:p>
            <a:r>
              <a:rPr lang="en-US" sz="2000" dirty="0"/>
              <a:t>Two equally strong armies have gathered on opposite sides of a river.  One</a:t>
            </a:r>
          </a:p>
          <a:p>
            <a:r>
              <a:rPr lang="en-US" sz="2000" dirty="0"/>
              <a:t>commander evaluates the pluses and minus of his and the enemy’s army’s</a:t>
            </a:r>
          </a:p>
          <a:p>
            <a:r>
              <a:rPr lang="en-US" sz="2000" dirty="0"/>
              <a:t>dispositions and comes up with a plan taking into account possible counter-attacks.  The other relies on the strength of his troops and charges forward.</a:t>
            </a:r>
          </a:p>
          <a:p>
            <a:endParaRPr lang="en-US" sz="2000" dirty="0"/>
          </a:p>
          <a:p>
            <a:r>
              <a:rPr lang="en-US" sz="2000" dirty="0"/>
              <a:t>The outcome of the battle is rather predictable, isn’t it?</a:t>
            </a:r>
          </a:p>
          <a:p>
            <a:endParaRPr lang="en-US" sz="2000" dirty="0"/>
          </a:p>
          <a:p>
            <a:r>
              <a:rPr lang="en-US" sz="2000" dirty="0"/>
              <a:t>In chess, the same thing happens all the time.  A player who simply makes the moves he likes and hopes to win by random tactics usually succumbs to an opponent who has a plan behind his moves.</a:t>
            </a:r>
          </a:p>
        </p:txBody>
      </p:sp>
    </p:spTree>
    <p:extLst>
      <p:ext uri="{BB962C8B-B14F-4D97-AF65-F5344CB8AC3E}">
        <p14:creationId xmlns:p14="http://schemas.microsoft.com/office/powerpoint/2010/main" val="1105249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25373F-0E4D-BD49-867B-54483F97853F}"/>
              </a:ext>
            </a:extLst>
          </p:cNvPr>
          <p:cNvSpPr>
            <a:spLocks noGrp="1"/>
          </p:cNvSpPr>
          <p:nvPr>
            <p:ph idx="1"/>
          </p:nvPr>
        </p:nvSpPr>
        <p:spPr>
          <a:xfrm>
            <a:off x="457200" y="914400"/>
            <a:ext cx="8077200" cy="1066800"/>
          </a:xfrm>
        </p:spPr>
        <p:txBody>
          <a:bodyPr>
            <a:normAutofit/>
          </a:bodyPr>
          <a:lstStyle/>
          <a:p>
            <a:pPr marL="0" indent="0">
              <a:buNone/>
            </a:pPr>
            <a:r>
              <a:rPr lang="en-US" sz="3200" dirty="0">
                <a:solidFill>
                  <a:schemeClr val="accent2"/>
                </a:solidFill>
              </a:rPr>
              <a:t>1. </a:t>
            </a:r>
            <a:r>
              <a:rPr lang="en-US" sz="2800" dirty="0">
                <a:solidFill>
                  <a:schemeClr val="accent2"/>
                </a:solidFill>
              </a:rPr>
              <a:t>b. Explain why it is considered a game of planning and strategy</a:t>
            </a:r>
          </a:p>
          <a:p>
            <a:pPr marL="0" indent="0">
              <a:buNone/>
            </a:pPr>
            <a:endParaRPr lang="en-US" sz="3200" dirty="0">
              <a:solidFill>
                <a:schemeClr val="accent2"/>
              </a:solidFill>
            </a:endParaRPr>
          </a:p>
        </p:txBody>
      </p:sp>
      <p:sp>
        <p:nvSpPr>
          <p:cNvPr id="3" name="Title 2">
            <a:extLst>
              <a:ext uri="{FF2B5EF4-FFF2-40B4-BE49-F238E27FC236}">
                <a16:creationId xmlns:a16="http://schemas.microsoft.com/office/drawing/2014/main" id="{5E4B0341-BF5A-4A42-8EB4-8ACBD366B9BE}"/>
              </a:ext>
            </a:extLst>
          </p:cNvPr>
          <p:cNvSpPr>
            <a:spLocks noGrp="1"/>
          </p:cNvSpPr>
          <p:nvPr>
            <p:ph type="title"/>
          </p:nvPr>
        </p:nvSpPr>
        <p:spPr>
          <a:xfrm>
            <a:off x="457200" y="152400"/>
            <a:ext cx="8229600" cy="762000"/>
          </a:xfrm>
        </p:spPr>
        <p:txBody>
          <a:bodyPr/>
          <a:lstStyle/>
          <a:p>
            <a:r>
              <a:rPr lang="en-US" dirty="0">
                <a:solidFill>
                  <a:schemeClr val="accent2"/>
                </a:solidFill>
              </a:rPr>
              <a:t>Chess Merit Badge Requirement 1.b.</a:t>
            </a:r>
          </a:p>
        </p:txBody>
      </p:sp>
      <p:sp>
        <p:nvSpPr>
          <p:cNvPr id="4" name="TextBox 3">
            <a:extLst>
              <a:ext uri="{FF2B5EF4-FFF2-40B4-BE49-F238E27FC236}">
                <a16:creationId xmlns:a16="http://schemas.microsoft.com/office/drawing/2014/main" id="{18858767-1919-7E42-8520-ECB8589EBBC0}"/>
              </a:ext>
            </a:extLst>
          </p:cNvPr>
          <p:cNvSpPr txBox="1"/>
          <p:nvPr/>
        </p:nvSpPr>
        <p:spPr>
          <a:xfrm>
            <a:off x="487017" y="2133600"/>
            <a:ext cx="8199783" cy="3785652"/>
          </a:xfrm>
          <a:prstGeom prst="rect">
            <a:avLst/>
          </a:prstGeom>
          <a:noFill/>
        </p:spPr>
        <p:txBody>
          <a:bodyPr wrap="square" rtlCol="0">
            <a:spAutoFit/>
          </a:bodyPr>
          <a:lstStyle/>
          <a:p>
            <a:r>
              <a:rPr lang="en-US" sz="2400" dirty="0"/>
              <a:t>Strategy:</a:t>
            </a:r>
          </a:p>
          <a:p>
            <a:endParaRPr lang="en-US" sz="2400" dirty="0"/>
          </a:p>
          <a:p>
            <a:r>
              <a:rPr lang="en-US" sz="2400" dirty="0"/>
              <a:t>Concerned with the evaluation of chess positions and setting goals for long-term plans and future play.</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Position of pieces</a:t>
            </a:r>
          </a:p>
          <a:p>
            <a:pPr marL="342900" indent="-342900">
              <a:buFont typeface="Arial" panose="020B0604020202020204" pitchFamily="34" charset="0"/>
              <a:buChar char="•"/>
            </a:pPr>
            <a:r>
              <a:rPr lang="en-US" sz="2400" dirty="0"/>
              <a:t>Pawn structure</a:t>
            </a:r>
          </a:p>
          <a:p>
            <a:pPr marL="342900" indent="-342900">
              <a:buFont typeface="Arial" panose="020B0604020202020204" pitchFamily="34" charset="0"/>
              <a:buChar char="•"/>
            </a:pPr>
            <a:r>
              <a:rPr lang="en-US" sz="2400" dirty="0"/>
              <a:t>King safety</a:t>
            </a:r>
          </a:p>
          <a:p>
            <a:pPr marL="342900" indent="-342900">
              <a:buFont typeface="Arial" panose="020B0604020202020204" pitchFamily="34" charset="0"/>
              <a:buChar char="•"/>
            </a:pPr>
            <a:r>
              <a:rPr lang="en-US" sz="2400" dirty="0"/>
              <a:t>Control of key squares</a:t>
            </a:r>
          </a:p>
          <a:p>
            <a:pPr marL="342900" indent="-342900">
              <a:buFont typeface="Arial" panose="020B0604020202020204" pitchFamily="34" charset="0"/>
              <a:buChar char="•"/>
            </a:pPr>
            <a:r>
              <a:rPr lang="en-US" sz="2400" dirty="0"/>
              <a:t>Piece Development</a:t>
            </a:r>
          </a:p>
        </p:txBody>
      </p:sp>
    </p:spTree>
    <p:extLst>
      <p:ext uri="{BB962C8B-B14F-4D97-AF65-F5344CB8AC3E}">
        <p14:creationId xmlns:p14="http://schemas.microsoft.com/office/powerpoint/2010/main" val="3836709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A418E2-BB7D-154A-BD65-62C13762EDA4}"/>
              </a:ext>
            </a:extLst>
          </p:cNvPr>
          <p:cNvSpPr>
            <a:spLocks noGrp="1"/>
          </p:cNvSpPr>
          <p:nvPr>
            <p:ph idx="1"/>
          </p:nvPr>
        </p:nvSpPr>
        <p:spPr/>
        <p:txBody>
          <a:bodyPr/>
          <a:lstStyle/>
          <a:p>
            <a:pPr marL="0" indent="0">
              <a:buNone/>
            </a:pPr>
            <a:r>
              <a:rPr lang="en-US" dirty="0">
                <a:solidFill>
                  <a:schemeClr val="accent2"/>
                </a:solidFill>
              </a:rPr>
              <a:t>2. </a:t>
            </a:r>
            <a:r>
              <a:rPr lang="en-US" sz="2800" dirty="0">
                <a:solidFill>
                  <a:schemeClr val="accent2"/>
                </a:solidFill>
              </a:rPr>
              <a:t>Discuss with your merit badge counselor the following: </a:t>
            </a:r>
          </a:p>
          <a:p>
            <a:pPr marL="365760" lvl="1" indent="0">
              <a:buNone/>
            </a:pPr>
            <a:r>
              <a:rPr lang="en-US" sz="2800" dirty="0">
                <a:solidFill>
                  <a:schemeClr val="accent2"/>
                </a:solidFill>
              </a:rPr>
              <a:t>a. The benefits of playing chess, including developing critical thinking skills, concentration skills, and decision-making skills, and how these skills can help you in other areas of your life </a:t>
            </a:r>
          </a:p>
          <a:p>
            <a:pPr marL="365760" lvl="1" indent="0">
              <a:buNone/>
            </a:pPr>
            <a:r>
              <a:rPr lang="en-US" sz="2800" dirty="0">
                <a:solidFill>
                  <a:schemeClr val="accent2"/>
                </a:solidFill>
              </a:rPr>
              <a:t>b. Sportsmanship and chess etiquette</a:t>
            </a:r>
          </a:p>
        </p:txBody>
      </p:sp>
      <p:sp>
        <p:nvSpPr>
          <p:cNvPr id="3" name="Title 2">
            <a:extLst>
              <a:ext uri="{FF2B5EF4-FFF2-40B4-BE49-F238E27FC236}">
                <a16:creationId xmlns:a16="http://schemas.microsoft.com/office/drawing/2014/main" id="{C3FE3812-6233-3949-BD93-4AEF95DAA33E}"/>
              </a:ext>
            </a:extLst>
          </p:cNvPr>
          <p:cNvSpPr>
            <a:spLocks noGrp="1"/>
          </p:cNvSpPr>
          <p:nvPr>
            <p:ph type="title"/>
          </p:nvPr>
        </p:nvSpPr>
        <p:spPr>
          <a:xfrm>
            <a:off x="457200" y="152400"/>
            <a:ext cx="8229600" cy="838200"/>
          </a:xfrm>
        </p:spPr>
        <p:txBody>
          <a:bodyPr/>
          <a:lstStyle/>
          <a:p>
            <a:r>
              <a:rPr lang="en-US" dirty="0">
                <a:solidFill>
                  <a:schemeClr val="accent2"/>
                </a:solidFill>
              </a:rPr>
              <a:t>Chess Merit Badge Requirement 2</a:t>
            </a:r>
          </a:p>
        </p:txBody>
      </p:sp>
    </p:spTree>
    <p:extLst>
      <p:ext uri="{BB962C8B-B14F-4D97-AF65-F5344CB8AC3E}">
        <p14:creationId xmlns:p14="http://schemas.microsoft.com/office/powerpoint/2010/main" val="3880728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A418E2-BB7D-154A-BD65-62C13762EDA4}"/>
              </a:ext>
            </a:extLst>
          </p:cNvPr>
          <p:cNvSpPr>
            <a:spLocks noGrp="1"/>
          </p:cNvSpPr>
          <p:nvPr>
            <p:ph idx="1"/>
          </p:nvPr>
        </p:nvSpPr>
        <p:spPr>
          <a:xfrm>
            <a:off x="457200" y="1143000"/>
            <a:ext cx="8229600" cy="4953000"/>
          </a:xfrm>
        </p:spPr>
        <p:txBody>
          <a:bodyPr/>
          <a:lstStyle/>
          <a:p>
            <a:pPr marL="0" indent="0">
              <a:buNone/>
            </a:pPr>
            <a:r>
              <a:rPr lang="en-US" dirty="0">
                <a:solidFill>
                  <a:schemeClr val="accent2"/>
                </a:solidFill>
              </a:rPr>
              <a:t>2. </a:t>
            </a:r>
            <a:r>
              <a:rPr lang="en-US" sz="2800" dirty="0">
                <a:solidFill>
                  <a:schemeClr val="accent2"/>
                </a:solidFill>
              </a:rPr>
              <a:t>a. The benefits of playing chess, including developing critical thinking skills, concentration skills, and decision-making skills, and how these skills can help you in other areas of your life </a:t>
            </a:r>
          </a:p>
        </p:txBody>
      </p:sp>
      <p:sp>
        <p:nvSpPr>
          <p:cNvPr id="3" name="Title 2">
            <a:extLst>
              <a:ext uri="{FF2B5EF4-FFF2-40B4-BE49-F238E27FC236}">
                <a16:creationId xmlns:a16="http://schemas.microsoft.com/office/drawing/2014/main" id="{C3FE3812-6233-3949-BD93-4AEF95DAA33E}"/>
              </a:ext>
            </a:extLst>
          </p:cNvPr>
          <p:cNvSpPr>
            <a:spLocks noGrp="1"/>
          </p:cNvSpPr>
          <p:nvPr>
            <p:ph type="title"/>
          </p:nvPr>
        </p:nvSpPr>
        <p:spPr>
          <a:xfrm>
            <a:off x="457200" y="152400"/>
            <a:ext cx="8229600" cy="838200"/>
          </a:xfrm>
        </p:spPr>
        <p:txBody>
          <a:bodyPr/>
          <a:lstStyle/>
          <a:p>
            <a:r>
              <a:rPr lang="en-US" dirty="0">
                <a:solidFill>
                  <a:schemeClr val="accent2"/>
                </a:solidFill>
              </a:rPr>
              <a:t>Chess Merit Badge Requirement 2.a.</a:t>
            </a:r>
          </a:p>
        </p:txBody>
      </p:sp>
      <p:pic>
        <p:nvPicPr>
          <p:cNvPr id="5" name="Picture 4">
            <a:extLst>
              <a:ext uri="{FF2B5EF4-FFF2-40B4-BE49-F238E27FC236}">
                <a16:creationId xmlns:a16="http://schemas.microsoft.com/office/drawing/2014/main" id="{052879F0-5BB9-4947-96BD-095CF809EE9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200" y="3276600"/>
            <a:ext cx="9029700" cy="2971800"/>
          </a:xfrm>
          <a:prstGeom prst="rect">
            <a:avLst/>
          </a:prstGeom>
        </p:spPr>
      </p:pic>
    </p:spTree>
    <p:extLst>
      <p:ext uri="{BB962C8B-B14F-4D97-AF65-F5344CB8AC3E}">
        <p14:creationId xmlns:p14="http://schemas.microsoft.com/office/powerpoint/2010/main" val="4106348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049D9F-8772-0D49-A385-063005930B5D}"/>
              </a:ext>
            </a:extLst>
          </p:cNvPr>
          <p:cNvSpPr>
            <a:spLocks noGrp="1"/>
          </p:cNvSpPr>
          <p:nvPr>
            <p:ph idx="1"/>
          </p:nvPr>
        </p:nvSpPr>
        <p:spPr>
          <a:xfrm>
            <a:off x="457200" y="1219200"/>
            <a:ext cx="8229600" cy="5105400"/>
          </a:xfrm>
        </p:spPr>
        <p:txBody>
          <a:bodyPr/>
          <a:lstStyle/>
          <a:p>
            <a:r>
              <a:rPr lang="en-US" u="sng" dirty="0"/>
              <a:t>Abstract reasoning</a:t>
            </a:r>
            <a:r>
              <a:rPr lang="en-US" dirty="0"/>
              <a:t> – reaching conclusions from previous knowledge</a:t>
            </a:r>
          </a:p>
          <a:p>
            <a:r>
              <a:rPr lang="en-US" u="sng" dirty="0"/>
              <a:t>Analysis</a:t>
            </a:r>
            <a:r>
              <a:rPr lang="en-US" dirty="0"/>
              <a:t> – breaking something down into smaller things to solve</a:t>
            </a:r>
          </a:p>
          <a:p>
            <a:r>
              <a:rPr lang="en-US" u="sng" dirty="0"/>
              <a:t>Concentration</a:t>
            </a:r>
            <a:r>
              <a:rPr lang="en-US" dirty="0"/>
              <a:t> – the ability to direct your attention to one thing</a:t>
            </a:r>
          </a:p>
          <a:p>
            <a:r>
              <a:rPr lang="en-US" u="sng" dirty="0"/>
              <a:t>Creativity</a:t>
            </a:r>
            <a:r>
              <a:rPr lang="en-US" dirty="0"/>
              <a:t> – ability to think of something and bring it to reality</a:t>
            </a:r>
          </a:p>
          <a:p>
            <a:r>
              <a:rPr lang="en-US" u="sng" dirty="0"/>
              <a:t>Critical thinking</a:t>
            </a:r>
            <a:r>
              <a:rPr lang="en-US" dirty="0"/>
              <a:t> – applying logic and careful reasoning</a:t>
            </a:r>
          </a:p>
        </p:txBody>
      </p:sp>
      <p:sp>
        <p:nvSpPr>
          <p:cNvPr id="3" name="Title 2">
            <a:extLst>
              <a:ext uri="{FF2B5EF4-FFF2-40B4-BE49-F238E27FC236}">
                <a16:creationId xmlns:a16="http://schemas.microsoft.com/office/drawing/2014/main" id="{7F5C0C63-4B9C-8745-B1CB-B39DBA17692E}"/>
              </a:ext>
            </a:extLst>
          </p:cNvPr>
          <p:cNvSpPr>
            <a:spLocks noGrp="1"/>
          </p:cNvSpPr>
          <p:nvPr>
            <p:ph type="title"/>
          </p:nvPr>
        </p:nvSpPr>
        <p:spPr>
          <a:xfrm>
            <a:off x="457200" y="152400"/>
            <a:ext cx="8229600" cy="838200"/>
          </a:xfrm>
        </p:spPr>
        <p:txBody>
          <a:bodyPr/>
          <a:lstStyle/>
          <a:p>
            <a:r>
              <a:rPr lang="en-US" dirty="0">
                <a:solidFill>
                  <a:schemeClr val="accent2"/>
                </a:solidFill>
              </a:rPr>
              <a:t>Chess Benefits</a:t>
            </a:r>
          </a:p>
        </p:txBody>
      </p:sp>
    </p:spTree>
    <p:extLst>
      <p:ext uri="{BB962C8B-B14F-4D97-AF65-F5344CB8AC3E}">
        <p14:creationId xmlns:p14="http://schemas.microsoft.com/office/powerpoint/2010/main" val="11401066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049D9F-8772-0D49-A385-063005930B5D}"/>
              </a:ext>
            </a:extLst>
          </p:cNvPr>
          <p:cNvSpPr>
            <a:spLocks noGrp="1"/>
          </p:cNvSpPr>
          <p:nvPr>
            <p:ph idx="1"/>
          </p:nvPr>
        </p:nvSpPr>
        <p:spPr>
          <a:xfrm>
            <a:off x="457200" y="1219200"/>
            <a:ext cx="8229600" cy="5105400"/>
          </a:xfrm>
        </p:spPr>
        <p:txBody>
          <a:bodyPr/>
          <a:lstStyle/>
          <a:p>
            <a:r>
              <a:rPr lang="en-US" u="sng" dirty="0"/>
              <a:t>Evaluation</a:t>
            </a:r>
            <a:r>
              <a:rPr lang="en-US" dirty="0"/>
              <a:t> – determining the value of something</a:t>
            </a:r>
          </a:p>
          <a:p>
            <a:r>
              <a:rPr lang="en-US" u="sng" dirty="0"/>
              <a:t>Pattern Recognition</a:t>
            </a:r>
            <a:r>
              <a:rPr lang="en-US" dirty="0"/>
              <a:t> – recognizing something that you have previously seen and knowing what to do in that situation</a:t>
            </a:r>
          </a:p>
          <a:p>
            <a:r>
              <a:rPr lang="en-US" u="sng" dirty="0"/>
              <a:t>Problem Solving</a:t>
            </a:r>
            <a:r>
              <a:rPr lang="en-US" dirty="0"/>
              <a:t> – recognizing a problem and coming up with a workable solution</a:t>
            </a:r>
          </a:p>
          <a:p>
            <a:r>
              <a:rPr lang="en-US" u="sng" dirty="0"/>
              <a:t>Strategic Planning</a:t>
            </a:r>
            <a:r>
              <a:rPr lang="en-US" dirty="0"/>
              <a:t> – deciding what is to be done with the resources available</a:t>
            </a:r>
          </a:p>
          <a:p>
            <a:r>
              <a:rPr lang="en-US" u="sng" dirty="0"/>
              <a:t>Synthesis</a:t>
            </a:r>
            <a:r>
              <a:rPr lang="en-US" dirty="0"/>
              <a:t> – combining previous knowledge to help out in a current situation</a:t>
            </a:r>
          </a:p>
        </p:txBody>
      </p:sp>
      <p:sp>
        <p:nvSpPr>
          <p:cNvPr id="3" name="Title 2">
            <a:extLst>
              <a:ext uri="{FF2B5EF4-FFF2-40B4-BE49-F238E27FC236}">
                <a16:creationId xmlns:a16="http://schemas.microsoft.com/office/drawing/2014/main" id="{7F5C0C63-4B9C-8745-B1CB-B39DBA17692E}"/>
              </a:ext>
            </a:extLst>
          </p:cNvPr>
          <p:cNvSpPr>
            <a:spLocks noGrp="1"/>
          </p:cNvSpPr>
          <p:nvPr>
            <p:ph type="title"/>
          </p:nvPr>
        </p:nvSpPr>
        <p:spPr>
          <a:xfrm>
            <a:off x="457200" y="152400"/>
            <a:ext cx="8229600" cy="838200"/>
          </a:xfrm>
        </p:spPr>
        <p:txBody>
          <a:bodyPr/>
          <a:lstStyle/>
          <a:p>
            <a:r>
              <a:rPr lang="en-US" dirty="0">
                <a:solidFill>
                  <a:schemeClr val="accent2"/>
                </a:solidFill>
              </a:rPr>
              <a:t>Chess Benefits</a:t>
            </a:r>
          </a:p>
        </p:txBody>
      </p:sp>
    </p:spTree>
    <p:extLst>
      <p:ext uri="{BB962C8B-B14F-4D97-AF65-F5344CB8AC3E}">
        <p14:creationId xmlns:p14="http://schemas.microsoft.com/office/powerpoint/2010/main" val="2155776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A418E2-BB7D-154A-BD65-62C13762EDA4}"/>
              </a:ext>
            </a:extLst>
          </p:cNvPr>
          <p:cNvSpPr>
            <a:spLocks noGrp="1"/>
          </p:cNvSpPr>
          <p:nvPr>
            <p:ph idx="1"/>
          </p:nvPr>
        </p:nvSpPr>
        <p:spPr>
          <a:xfrm>
            <a:off x="457200" y="990600"/>
            <a:ext cx="8229600" cy="609600"/>
          </a:xfrm>
        </p:spPr>
        <p:txBody>
          <a:bodyPr/>
          <a:lstStyle/>
          <a:p>
            <a:pPr marL="0" indent="0">
              <a:buNone/>
            </a:pPr>
            <a:r>
              <a:rPr lang="en-US" dirty="0">
                <a:solidFill>
                  <a:schemeClr val="accent2"/>
                </a:solidFill>
              </a:rPr>
              <a:t>2. </a:t>
            </a:r>
            <a:r>
              <a:rPr lang="en-US" sz="2800" dirty="0">
                <a:solidFill>
                  <a:schemeClr val="accent2"/>
                </a:solidFill>
              </a:rPr>
              <a:t>b. Sportsmanship and chess etiquette</a:t>
            </a:r>
          </a:p>
        </p:txBody>
      </p:sp>
      <p:sp>
        <p:nvSpPr>
          <p:cNvPr id="3" name="Title 2">
            <a:extLst>
              <a:ext uri="{FF2B5EF4-FFF2-40B4-BE49-F238E27FC236}">
                <a16:creationId xmlns:a16="http://schemas.microsoft.com/office/drawing/2014/main" id="{C3FE3812-6233-3949-BD93-4AEF95DAA33E}"/>
              </a:ext>
            </a:extLst>
          </p:cNvPr>
          <p:cNvSpPr>
            <a:spLocks noGrp="1"/>
          </p:cNvSpPr>
          <p:nvPr>
            <p:ph type="title"/>
          </p:nvPr>
        </p:nvSpPr>
        <p:spPr>
          <a:xfrm>
            <a:off x="457200" y="152400"/>
            <a:ext cx="8229600" cy="838200"/>
          </a:xfrm>
        </p:spPr>
        <p:txBody>
          <a:bodyPr/>
          <a:lstStyle/>
          <a:p>
            <a:r>
              <a:rPr lang="en-US" dirty="0">
                <a:solidFill>
                  <a:schemeClr val="accent2"/>
                </a:solidFill>
              </a:rPr>
              <a:t>Chess Merit Badge Requirement 2.b.</a:t>
            </a:r>
          </a:p>
        </p:txBody>
      </p:sp>
      <p:pic>
        <p:nvPicPr>
          <p:cNvPr id="5" name="Picture 4">
            <a:extLst>
              <a:ext uri="{FF2B5EF4-FFF2-40B4-BE49-F238E27FC236}">
                <a16:creationId xmlns:a16="http://schemas.microsoft.com/office/drawing/2014/main" id="{A43FD37B-8F5B-8F49-81ED-EB7A49E4B86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4535" y="1524000"/>
            <a:ext cx="8714930" cy="4191000"/>
          </a:xfrm>
          <a:prstGeom prst="rect">
            <a:avLst/>
          </a:prstGeom>
        </p:spPr>
      </p:pic>
      <p:sp>
        <p:nvSpPr>
          <p:cNvPr id="6" name="TextBox 5">
            <a:extLst>
              <a:ext uri="{FF2B5EF4-FFF2-40B4-BE49-F238E27FC236}">
                <a16:creationId xmlns:a16="http://schemas.microsoft.com/office/drawing/2014/main" id="{4DDAA4BE-E796-D347-97FC-65A5D56B5239}"/>
              </a:ext>
            </a:extLst>
          </p:cNvPr>
          <p:cNvSpPr txBox="1"/>
          <p:nvPr/>
        </p:nvSpPr>
        <p:spPr>
          <a:xfrm>
            <a:off x="107155" y="5692914"/>
            <a:ext cx="8929689" cy="1015663"/>
          </a:xfrm>
          <a:prstGeom prst="rect">
            <a:avLst/>
          </a:prstGeom>
          <a:noFill/>
        </p:spPr>
        <p:txBody>
          <a:bodyPr wrap="none" rtlCol="0">
            <a:spAutoFit/>
          </a:bodyPr>
          <a:lstStyle/>
          <a:p>
            <a:pPr algn="ctr"/>
            <a:r>
              <a:rPr lang="en-US" sz="2000" dirty="0"/>
              <a:t>You can win – it is a game of skill</a:t>
            </a:r>
          </a:p>
          <a:p>
            <a:pPr algn="ctr"/>
            <a:r>
              <a:rPr lang="en-US" sz="2000" dirty="0"/>
              <a:t>Age, position, profession, rank, gender, wealth, luck, etc. does not impact Chess</a:t>
            </a:r>
          </a:p>
          <a:p>
            <a:pPr algn="ctr"/>
            <a:r>
              <a:rPr lang="en-US" sz="2000" dirty="0"/>
              <a:t>Hence, Sportsmanship and Etiquette are especially important</a:t>
            </a:r>
          </a:p>
        </p:txBody>
      </p:sp>
    </p:spTree>
    <p:extLst>
      <p:ext uri="{BB962C8B-B14F-4D97-AF65-F5344CB8AC3E}">
        <p14:creationId xmlns:p14="http://schemas.microsoft.com/office/powerpoint/2010/main" val="1401922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F12598-C81A-D841-A792-F8A858FED311}"/>
              </a:ext>
            </a:extLst>
          </p:cNvPr>
          <p:cNvSpPr>
            <a:spLocks noGrp="1"/>
          </p:cNvSpPr>
          <p:nvPr>
            <p:ph idx="1"/>
          </p:nvPr>
        </p:nvSpPr>
        <p:spPr>
          <a:xfrm>
            <a:off x="457200" y="1219200"/>
            <a:ext cx="8229600" cy="5029200"/>
          </a:xfrm>
        </p:spPr>
        <p:txBody>
          <a:bodyPr>
            <a:normAutofit/>
          </a:bodyPr>
          <a:lstStyle/>
          <a:p>
            <a:r>
              <a:rPr lang="en-US" sz="2800" dirty="0"/>
              <a:t>Start and end with a handshake</a:t>
            </a:r>
          </a:p>
          <a:p>
            <a:r>
              <a:rPr lang="en-US" sz="2800" dirty="0"/>
              <a:t>Never gloat over a victory</a:t>
            </a:r>
          </a:p>
          <a:p>
            <a:r>
              <a:rPr lang="en-US" sz="2800" dirty="0"/>
              <a:t>Do not distract your opponent</a:t>
            </a:r>
          </a:p>
          <a:p>
            <a:r>
              <a:rPr lang="en-US" sz="2800" dirty="0"/>
              <a:t>Cell phones off</a:t>
            </a:r>
          </a:p>
          <a:p>
            <a:r>
              <a:rPr lang="en-US" sz="2800" dirty="0"/>
              <a:t>Observe, do not comment, on games in progress</a:t>
            </a:r>
          </a:p>
          <a:p>
            <a:r>
              <a:rPr lang="en-US" sz="2800" dirty="0"/>
              <a:t>Follow Touch-Move rule (be careful when castling)</a:t>
            </a:r>
          </a:p>
          <a:p>
            <a:r>
              <a:rPr lang="en-US" sz="2800" dirty="0"/>
              <a:t>Avoid frequent adjusting of pieces</a:t>
            </a:r>
          </a:p>
          <a:p>
            <a:r>
              <a:rPr lang="en-US" sz="2800" dirty="0"/>
              <a:t>Position the pieces generally in the center of the square, to avoid upsetting those with OCD</a:t>
            </a:r>
          </a:p>
          <a:p>
            <a:r>
              <a:rPr lang="en-US" sz="2800" dirty="0"/>
              <a:t>Behave with respect</a:t>
            </a:r>
          </a:p>
        </p:txBody>
      </p:sp>
      <p:sp>
        <p:nvSpPr>
          <p:cNvPr id="3" name="Title 2">
            <a:extLst>
              <a:ext uri="{FF2B5EF4-FFF2-40B4-BE49-F238E27FC236}">
                <a16:creationId xmlns:a16="http://schemas.microsoft.com/office/drawing/2014/main" id="{55992C42-F21E-7A46-B5D5-7F6926C124F6}"/>
              </a:ext>
            </a:extLst>
          </p:cNvPr>
          <p:cNvSpPr>
            <a:spLocks noGrp="1"/>
          </p:cNvSpPr>
          <p:nvPr>
            <p:ph type="title"/>
          </p:nvPr>
        </p:nvSpPr>
        <p:spPr>
          <a:xfrm>
            <a:off x="457200" y="152400"/>
            <a:ext cx="8229600" cy="762000"/>
          </a:xfrm>
        </p:spPr>
        <p:txBody>
          <a:bodyPr/>
          <a:lstStyle/>
          <a:p>
            <a:r>
              <a:rPr lang="en-US" dirty="0">
                <a:solidFill>
                  <a:schemeClr val="accent2"/>
                </a:solidFill>
              </a:rPr>
              <a:t>Chess Sportsmanship</a:t>
            </a:r>
          </a:p>
        </p:txBody>
      </p:sp>
    </p:spTree>
    <p:extLst>
      <p:ext uri="{BB962C8B-B14F-4D97-AF65-F5344CB8AC3E}">
        <p14:creationId xmlns:p14="http://schemas.microsoft.com/office/powerpoint/2010/main" val="40333888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9FD95E-92FA-5E4E-8836-C0DBD897DBA7}"/>
              </a:ext>
            </a:extLst>
          </p:cNvPr>
          <p:cNvSpPr>
            <a:spLocks noGrp="1"/>
          </p:cNvSpPr>
          <p:nvPr>
            <p:ph idx="1"/>
          </p:nvPr>
        </p:nvSpPr>
        <p:spPr>
          <a:xfrm>
            <a:off x="457200" y="1143000"/>
            <a:ext cx="8229600" cy="5410200"/>
          </a:xfrm>
        </p:spPr>
        <p:txBody>
          <a:bodyPr>
            <a:normAutofit/>
          </a:bodyPr>
          <a:lstStyle/>
          <a:p>
            <a:pPr marL="514350" indent="-514350">
              <a:buFont typeface="+mj-lt"/>
              <a:buAutoNum type="arabicPeriod" startAt="3"/>
            </a:pPr>
            <a:r>
              <a:rPr lang="en-US" sz="3200" dirty="0">
                <a:solidFill>
                  <a:schemeClr val="accent2"/>
                </a:solidFill>
              </a:rPr>
              <a:t>Demonstrate to your counselor that you know each of the following. Then, using Scouting’s Teaching EDGE, teach someone (preferably another Scout) who does not know how to play chess: </a:t>
            </a:r>
          </a:p>
          <a:p>
            <a:pPr marL="731520" lvl="2" indent="0">
              <a:buNone/>
            </a:pPr>
            <a:r>
              <a:rPr lang="en-US" sz="2800" dirty="0">
                <a:solidFill>
                  <a:schemeClr val="accent2"/>
                </a:solidFill>
              </a:rPr>
              <a:t>a. The name of each chess piece </a:t>
            </a:r>
          </a:p>
          <a:p>
            <a:pPr marL="731520" lvl="2" indent="0">
              <a:buNone/>
            </a:pPr>
            <a:r>
              <a:rPr lang="en-US" sz="2800" dirty="0">
                <a:solidFill>
                  <a:schemeClr val="accent2"/>
                </a:solidFill>
              </a:rPr>
              <a:t>b. How to set up a chessboard </a:t>
            </a:r>
          </a:p>
          <a:p>
            <a:pPr marL="731520" lvl="2" indent="0">
              <a:buNone/>
            </a:pPr>
            <a:r>
              <a:rPr lang="en-US" sz="2800" dirty="0">
                <a:solidFill>
                  <a:schemeClr val="accent2"/>
                </a:solidFill>
              </a:rPr>
              <a:t>c. How each chess piece moves, including castling and </a:t>
            </a:r>
            <a:r>
              <a:rPr lang="en-US" sz="2800" dirty="0" err="1">
                <a:solidFill>
                  <a:schemeClr val="accent2"/>
                </a:solidFill>
              </a:rPr>
              <a:t>en</a:t>
            </a:r>
            <a:r>
              <a:rPr lang="en-US" sz="2800" dirty="0">
                <a:solidFill>
                  <a:schemeClr val="accent2"/>
                </a:solidFill>
              </a:rPr>
              <a:t> passant captures</a:t>
            </a:r>
          </a:p>
          <a:p>
            <a:pPr marL="731520" lvl="2" indent="0">
              <a:buNone/>
            </a:pPr>
            <a:endParaRPr lang="en-US" sz="2800" dirty="0"/>
          </a:p>
          <a:p>
            <a:pPr marL="731520" lvl="2" indent="0">
              <a:buNone/>
            </a:pPr>
            <a:endParaRPr lang="en-US" sz="2800" dirty="0"/>
          </a:p>
        </p:txBody>
      </p:sp>
      <p:sp>
        <p:nvSpPr>
          <p:cNvPr id="4" name="Title 2">
            <a:extLst>
              <a:ext uri="{FF2B5EF4-FFF2-40B4-BE49-F238E27FC236}">
                <a16:creationId xmlns:a16="http://schemas.microsoft.com/office/drawing/2014/main" id="{3DDD4449-CE99-C743-9F1F-676F2EDA8DAD}"/>
              </a:ext>
            </a:extLst>
          </p:cNvPr>
          <p:cNvSpPr>
            <a:spLocks noGrp="1"/>
          </p:cNvSpPr>
          <p:nvPr>
            <p:ph type="title"/>
          </p:nvPr>
        </p:nvSpPr>
        <p:spPr>
          <a:xfrm>
            <a:off x="457200" y="152400"/>
            <a:ext cx="8229600" cy="838200"/>
          </a:xfrm>
        </p:spPr>
        <p:txBody>
          <a:bodyPr/>
          <a:lstStyle/>
          <a:p>
            <a:r>
              <a:rPr lang="en-US" dirty="0">
                <a:solidFill>
                  <a:schemeClr val="accent2"/>
                </a:solidFill>
              </a:rPr>
              <a:t>Chess Merit Badge Requirement 3</a:t>
            </a:r>
          </a:p>
        </p:txBody>
      </p:sp>
    </p:spTree>
    <p:extLst>
      <p:ext uri="{BB962C8B-B14F-4D97-AF65-F5344CB8AC3E}">
        <p14:creationId xmlns:p14="http://schemas.microsoft.com/office/powerpoint/2010/main" val="804632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3682C-581D-B647-AA8A-DC7C532C2EAE}"/>
              </a:ext>
            </a:extLst>
          </p:cNvPr>
          <p:cNvSpPr>
            <a:spLocks noGrp="1"/>
          </p:cNvSpPr>
          <p:nvPr>
            <p:ph type="title"/>
          </p:nvPr>
        </p:nvSpPr>
        <p:spPr>
          <a:xfrm>
            <a:off x="457200" y="152400"/>
            <a:ext cx="8229600" cy="762000"/>
          </a:xfrm>
        </p:spPr>
        <p:txBody>
          <a:bodyPr>
            <a:normAutofit fontScale="90000"/>
          </a:bodyPr>
          <a:lstStyle/>
          <a:p>
            <a:r>
              <a:rPr lang="en-US" dirty="0">
                <a:solidFill>
                  <a:schemeClr val="accent2"/>
                </a:solidFill>
              </a:rPr>
              <a:t>Reminder: EDGE method of teaching</a:t>
            </a:r>
          </a:p>
        </p:txBody>
      </p:sp>
      <p:pic>
        <p:nvPicPr>
          <p:cNvPr id="4" name="Picture 3">
            <a:extLst>
              <a:ext uri="{FF2B5EF4-FFF2-40B4-BE49-F238E27FC236}">
                <a16:creationId xmlns:a16="http://schemas.microsoft.com/office/drawing/2014/main" id="{239EE862-1C03-F443-920D-3B58FA6E5E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344" y="1085850"/>
            <a:ext cx="4694255" cy="5498984"/>
          </a:xfrm>
          <a:prstGeom prst="rect">
            <a:avLst/>
          </a:prstGeom>
        </p:spPr>
      </p:pic>
      <p:sp>
        <p:nvSpPr>
          <p:cNvPr id="5" name="Rectangle 4">
            <a:extLst>
              <a:ext uri="{FF2B5EF4-FFF2-40B4-BE49-F238E27FC236}">
                <a16:creationId xmlns:a16="http://schemas.microsoft.com/office/drawing/2014/main" id="{17A677F8-FA7E-DF41-B873-042164B97AA6}"/>
              </a:ext>
            </a:extLst>
          </p:cNvPr>
          <p:cNvSpPr/>
          <p:nvPr/>
        </p:nvSpPr>
        <p:spPr>
          <a:xfrm>
            <a:off x="5105400" y="1143000"/>
            <a:ext cx="3733800" cy="5339923"/>
          </a:xfrm>
          <a:prstGeom prst="rect">
            <a:avLst/>
          </a:prstGeom>
        </p:spPr>
        <p:txBody>
          <a:bodyPr wrap="square">
            <a:spAutoFit/>
          </a:bodyPr>
          <a:lstStyle/>
          <a:p>
            <a:pPr marL="365760" lvl="1" indent="0">
              <a:buNone/>
            </a:pPr>
            <a:r>
              <a:rPr lang="en-US" sz="3100" i="1" dirty="0"/>
              <a:t>Due to Covid-19 restrictions, I will accept you teach, or review how to play chess, with another member of your family, assuming you complete your badge prior to May 2021 with me.</a:t>
            </a:r>
          </a:p>
        </p:txBody>
      </p:sp>
    </p:spTree>
    <p:extLst>
      <p:ext uri="{BB962C8B-B14F-4D97-AF65-F5344CB8AC3E}">
        <p14:creationId xmlns:p14="http://schemas.microsoft.com/office/powerpoint/2010/main" val="2300298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914400"/>
            <a:ext cx="8686800" cy="1981200"/>
          </a:xfrm>
        </p:spPr>
        <p:txBody>
          <a:bodyPr>
            <a:normAutofit lnSpcReduction="10000"/>
          </a:bodyPr>
          <a:lstStyle/>
          <a:p>
            <a:pPr marL="365760" lvl="1" indent="0">
              <a:buNone/>
            </a:pPr>
            <a:r>
              <a:rPr lang="en-US" sz="2000" dirty="0">
                <a:solidFill>
                  <a:schemeClr val="tx1"/>
                </a:solidFill>
              </a:rPr>
              <a:t>Mr. Bill Jennings : ASM 582</a:t>
            </a:r>
          </a:p>
          <a:p>
            <a:pPr lvl="1"/>
            <a:r>
              <a:rPr lang="en-US" sz="2000" dirty="0"/>
              <a:t>Chess Merit Badge was first available in 2011, so I was unable to earn this badge in the 1970s when I was a Scout.</a:t>
            </a:r>
          </a:p>
          <a:p>
            <a:pPr lvl="1" algn="just"/>
            <a:r>
              <a:rPr lang="en-US" sz="2000" dirty="0"/>
              <a:t>However, I was on my High School’s Chess team, played in tournaments, and was rated  reasonably well by the United States Chess Federation.</a:t>
            </a:r>
          </a:p>
          <a:p>
            <a:pPr lvl="2"/>
            <a:endParaRPr lang="en-US" sz="1400" dirty="0"/>
          </a:p>
          <a:p>
            <a:pPr lvl="2"/>
            <a:endParaRPr lang="en-US" dirty="0"/>
          </a:p>
        </p:txBody>
      </p:sp>
      <p:sp>
        <p:nvSpPr>
          <p:cNvPr id="4" name="Title 1"/>
          <p:cNvSpPr txBox="1">
            <a:spLocks/>
          </p:cNvSpPr>
          <p:nvPr/>
        </p:nvSpPr>
        <p:spPr>
          <a:xfrm>
            <a:off x="457200" y="228600"/>
            <a:ext cx="8229600" cy="685800"/>
          </a:xfrm>
          <a:prstGeom prst="rect">
            <a:avLst/>
          </a:prstGeom>
          <a:ln w="6350" cap="rnd">
            <a:noFill/>
          </a:ln>
        </p:spPr>
        <p:txBody>
          <a:bodyPr vert="horz" anchor="b" anchorCtr="0">
            <a:normAutofit fontScale="97500" lnSpcReduction="10000"/>
          </a:bodyPr>
          <a:lst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stStyle>
          <a:p>
            <a:r>
              <a:rPr lang="en-US" dirty="0">
                <a:solidFill>
                  <a:schemeClr val="accent2"/>
                </a:solidFill>
              </a:rPr>
              <a:t>Chess Merit Badge </a:t>
            </a:r>
            <a:r>
              <a:rPr lang="mr-IN" dirty="0">
                <a:solidFill>
                  <a:schemeClr val="accent2"/>
                </a:solidFill>
              </a:rPr>
              <a:t>–</a:t>
            </a:r>
            <a:r>
              <a:rPr lang="en-US" dirty="0">
                <a:solidFill>
                  <a:schemeClr val="accent2"/>
                </a:solidFill>
              </a:rPr>
              <a:t> Counselor Intro</a:t>
            </a:r>
          </a:p>
        </p:txBody>
      </p:sp>
      <p:pic>
        <p:nvPicPr>
          <p:cNvPr id="5" name="Picture 4">
            <a:extLst>
              <a:ext uri="{FF2B5EF4-FFF2-40B4-BE49-F238E27FC236}">
                <a16:creationId xmlns:a16="http://schemas.microsoft.com/office/drawing/2014/main" id="{A2CCCBD2-18F6-8B4A-A95F-361302961EC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63126" y="2476500"/>
            <a:ext cx="6456151" cy="4331342"/>
          </a:xfrm>
          <a:prstGeom prst="rect">
            <a:avLst/>
          </a:prstGeom>
          <a:effectLst>
            <a:outerShdw blurRad="50800" dist="38100" dir="2700000" algn="tl" rotWithShape="0">
              <a:prstClr val="black">
                <a:alpha val="40000"/>
              </a:prstClr>
            </a:outerShdw>
          </a:effectLst>
        </p:spPr>
      </p:pic>
      <p:cxnSp>
        <p:nvCxnSpPr>
          <p:cNvPr id="8" name="Straight Connector 7">
            <a:extLst>
              <a:ext uri="{FF2B5EF4-FFF2-40B4-BE49-F238E27FC236}">
                <a16:creationId xmlns:a16="http://schemas.microsoft.com/office/drawing/2014/main" id="{A07A6433-921D-0F46-A82A-89019DD90B50}"/>
              </a:ext>
            </a:extLst>
          </p:cNvPr>
          <p:cNvCxnSpPr>
            <a:cxnSpLocks/>
          </p:cNvCxnSpPr>
          <p:nvPr/>
        </p:nvCxnSpPr>
        <p:spPr>
          <a:xfrm>
            <a:off x="2057400" y="4381500"/>
            <a:ext cx="1295400" cy="800100"/>
          </a:xfrm>
          <a:prstGeom prst="line">
            <a:avLst/>
          </a:prstGeom>
          <a:ln w="28575">
            <a:headEnd type="oval"/>
            <a:tailEnd type="arrow"/>
          </a:ln>
        </p:spPr>
        <p:style>
          <a:lnRef idx="1">
            <a:schemeClr val="accent2"/>
          </a:lnRef>
          <a:fillRef idx="0">
            <a:schemeClr val="accent2"/>
          </a:fillRef>
          <a:effectRef idx="0">
            <a:schemeClr val="accent2"/>
          </a:effectRef>
          <a:fontRef idx="minor">
            <a:schemeClr val="tx1"/>
          </a:fontRef>
        </p:style>
      </p:cxnSp>
      <p:sp>
        <p:nvSpPr>
          <p:cNvPr id="11" name="TextBox 10">
            <a:extLst>
              <a:ext uri="{FF2B5EF4-FFF2-40B4-BE49-F238E27FC236}">
                <a16:creationId xmlns:a16="http://schemas.microsoft.com/office/drawing/2014/main" id="{4502CC40-4278-5F47-A6E2-1C6E4B6D815D}"/>
              </a:ext>
            </a:extLst>
          </p:cNvPr>
          <p:cNvSpPr txBox="1"/>
          <p:nvPr/>
        </p:nvSpPr>
        <p:spPr>
          <a:xfrm>
            <a:off x="576237" y="3136880"/>
            <a:ext cx="1826526" cy="3416320"/>
          </a:xfrm>
          <a:prstGeom prst="rect">
            <a:avLst/>
          </a:prstGeom>
          <a:noFill/>
        </p:spPr>
        <p:txBody>
          <a:bodyPr wrap="none" rtlCol="0">
            <a:spAutoFit/>
          </a:bodyPr>
          <a:lstStyle/>
          <a:p>
            <a:r>
              <a:rPr lang="en-US" dirty="0"/>
              <a:t>Mr. Bill Jennings</a:t>
            </a:r>
          </a:p>
          <a:p>
            <a:r>
              <a:rPr lang="en-US" dirty="0"/>
              <a:t>in 1981 on the</a:t>
            </a:r>
          </a:p>
          <a:p>
            <a:r>
              <a:rPr lang="en-US" dirty="0"/>
              <a:t>Raleigh Egypt</a:t>
            </a:r>
          </a:p>
          <a:p>
            <a:r>
              <a:rPr lang="en-US" dirty="0"/>
              <a:t>High School</a:t>
            </a:r>
          </a:p>
          <a:p>
            <a:r>
              <a:rPr lang="en-US" dirty="0"/>
              <a:t>Chess Team</a:t>
            </a:r>
          </a:p>
          <a:p>
            <a:endParaRPr lang="en-US" dirty="0"/>
          </a:p>
          <a:p>
            <a:r>
              <a:rPr lang="en-US" dirty="0"/>
              <a:t>USCF rating of </a:t>
            </a:r>
          </a:p>
          <a:p>
            <a:r>
              <a:rPr lang="en-US" dirty="0"/>
              <a:t>nearly 1600 at</a:t>
            </a:r>
          </a:p>
          <a:p>
            <a:r>
              <a:rPr lang="en-US" dirty="0"/>
              <a:t>the time.  Not</a:t>
            </a:r>
          </a:p>
          <a:p>
            <a:r>
              <a:rPr lang="en-US" dirty="0"/>
              <a:t>anywhere near</a:t>
            </a:r>
          </a:p>
          <a:p>
            <a:r>
              <a:rPr lang="en-US" dirty="0"/>
              <a:t>that good any</a:t>
            </a:r>
          </a:p>
          <a:p>
            <a:r>
              <a:rPr lang="en-US" dirty="0"/>
              <a:t>longer.</a:t>
            </a:r>
          </a:p>
        </p:txBody>
      </p:sp>
    </p:spTree>
    <p:extLst>
      <p:ext uri="{BB962C8B-B14F-4D97-AF65-F5344CB8AC3E}">
        <p14:creationId xmlns:p14="http://schemas.microsoft.com/office/powerpoint/2010/main" val="2392403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9FD95E-92FA-5E4E-8836-C0DBD897DBA7}"/>
              </a:ext>
            </a:extLst>
          </p:cNvPr>
          <p:cNvSpPr>
            <a:spLocks noGrp="1"/>
          </p:cNvSpPr>
          <p:nvPr>
            <p:ph idx="1"/>
          </p:nvPr>
        </p:nvSpPr>
        <p:spPr>
          <a:xfrm>
            <a:off x="457200" y="1143000"/>
            <a:ext cx="8229600" cy="685800"/>
          </a:xfrm>
        </p:spPr>
        <p:txBody>
          <a:bodyPr>
            <a:normAutofit/>
          </a:bodyPr>
          <a:lstStyle/>
          <a:p>
            <a:pPr marL="365760" lvl="1" indent="0">
              <a:buNone/>
            </a:pPr>
            <a:r>
              <a:rPr lang="en-US" sz="3100" dirty="0">
                <a:solidFill>
                  <a:schemeClr val="accent2"/>
                </a:solidFill>
              </a:rPr>
              <a:t>3.a. The name of each chess piece </a:t>
            </a:r>
          </a:p>
        </p:txBody>
      </p:sp>
      <p:sp>
        <p:nvSpPr>
          <p:cNvPr id="4" name="Title 2">
            <a:extLst>
              <a:ext uri="{FF2B5EF4-FFF2-40B4-BE49-F238E27FC236}">
                <a16:creationId xmlns:a16="http://schemas.microsoft.com/office/drawing/2014/main" id="{3DDD4449-CE99-C743-9F1F-676F2EDA8DAD}"/>
              </a:ext>
            </a:extLst>
          </p:cNvPr>
          <p:cNvSpPr>
            <a:spLocks noGrp="1"/>
          </p:cNvSpPr>
          <p:nvPr>
            <p:ph type="title"/>
          </p:nvPr>
        </p:nvSpPr>
        <p:spPr>
          <a:xfrm>
            <a:off x="457200" y="152400"/>
            <a:ext cx="8229600" cy="838200"/>
          </a:xfrm>
        </p:spPr>
        <p:txBody>
          <a:bodyPr/>
          <a:lstStyle/>
          <a:p>
            <a:r>
              <a:rPr lang="en-US" dirty="0">
                <a:solidFill>
                  <a:schemeClr val="accent2"/>
                </a:solidFill>
              </a:rPr>
              <a:t>Chess Merit Badge Requirement 3.a.</a:t>
            </a:r>
          </a:p>
        </p:txBody>
      </p:sp>
      <p:sp>
        <p:nvSpPr>
          <p:cNvPr id="8" name="TextBox 7">
            <a:extLst>
              <a:ext uri="{FF2B5EF4-FFF2-40B4-BE49-F238E27FC236}">
                <a16:creationId xmlns:a16="http://schemas.microsoft.com/office/drawing/2014/main" id="{FA54DC06-3382-5C4C-9BA0-67C42899F780}"/>
              </a:ext>
            </a:extLst>
          </p:cNvPr>
          <p:cNvSpPr txBox="1"/>
          <p:nvPr/>
        </p:nvSpPr>
        <p:spPr>
          <a:xfrm>
            <a:off x="602429" y="6176692"/>
            <a:ext cx="8240333" cy="369332"/>
          </a:xfrm>
          <a:prstGeom prst="rect">
            <a:avLst/>
          </a:prstGeom>
          <a:noFill/>
        </p:spPr>
        <p:txBody>
          <a:bodyPr wrap="none" rtlCol="0">
            <a:spAutoFit/>
          </a:bodyPr>
          <a:lstStyle/>
          <a:p>
            <a:r>
              <a:rPr lang="en-US" dirty="0"/>
              <a:t>Also, typical at a tournament: a chess board, a chess move clock, and a score sheet</a:t>
            </a:r>
          </a:p>
        </p:txBody>
      </p:sp>
      <p:pic>
        <p:nvPicPr>
          <p:cNvPr id="10" name="Picture 9">
            <a:extLst>
              <a:ext uri="{FF2B5EF4-FFF2-40B4-BE49-F238E27FC236}">
                <a16:creationId xmlns:a16="http://schemas.microsoft.com/office/drawing/2014/main" id="{5E4EECA8-BC3C-4D41-966D-C931A3250BA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22095" y="1837174"/>
            <a:ext cx="8001000" cy="4059044"/>
          </a:xfrm>
          <a:prstGeom prst="rect">
            <a:avLst/>
          </a:prstGeom>
        </p:spPr>
      </p:pic>
    </p:spTree>
    <p:extLst>
      <p:ext uri="{BB962C8B-B14F-4D97-AF65-F5344CB8AC3E}">
        <p14:creationId xmlns:p14="http://schemas.microsoft.com/office/powerpoint/2010/main" val="10635091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9FD95E-92FA-5E4E-8836-C0DBD897DBA7}"/>
              </a:ext>
            </a:extLst>
          </p:cNvPr>
          <p:cNvSpPr>
            <a:spLocks noGrp="1"/>
          </p:cNvSpPr>
          <p:nvPr>
            <p:ph idx="1"/>
          </p:nvPr>
        </p:nvSpPr>
        <p:spPr>
          <a:xfrm>
            <a:off x="457200" y="1143000"/>
            <a:ext cx="8229600" cy="609600"/>
          </a:xfrm>
        </p:spPr>
        <p:txBody>
          <a:bodyPr>
            <a:normAutofit/>
          </a:bodyPr>
          <a:lstStyle/>
          <a:p>
            <a:pPr marL="365760" lvl="1" indent="0">
              <a:buNone/>
            </a:pPr>
            <a:r>
              <a:rPr lang="en-US" sz="3100" dirty="0">
                <a:solidFill>
                  <a:schemeClr val="accent2"/>
                </a:solidFill>
              </a:rPr>
              <a:t>3. b. How to set up a chessboard </a:t>
            </a:r>
          </a:p>
        </p:txBody>
      </p:sp>
      <p:sp>
        <p:nvSpPr>
          <p:cNvPr id="4" name="Title 2">
            <a:extLst>
              <a:ext uri="{FF2B5EF4-FFF2-40B4-BE49-F238E27FC236}">
                <a16:creationId xmlns:a16="http://schemas.microsoft.com/office/drawing/2014/main" id="{3DDD4449-CE99-C743-9F1F-676F2EDA8DAD}"/>
              </a:ext>
            </a:extLst>
          </p:cNvPr>
          <p:cNvSpPr>
            <a:spLocks noGrp="1"/>
          </p:cNvSpPr>
          <p:nvPr>
            <p:ph type="title"/>
          </p:nvPr>
        </p:nvSpPr>
        <p:spPr>
          <a:xfrm>
            <a:off x="457200" y="152400"/>
            <a:ext cx="8229600" cy="838200"/>
          </a:xfrm>
        </p:spPr>
        <p:txBody>
          <a:bodyPr/>
          <a:lstStyle/>
          <a:p>
            <a:r>
              <a:rPr lang="en-US" dirty="0">
                <a:solidFill>
                  <a:schemeClr val="accent2"/>
                </a:solidFill>
              </a:rPr>
              <a:t>Chess Merit Badge Requirement 3.b.</a:t>
            </a:r>
          </a:p>
        </p:txBody>
      </p:sp>
      <p:grpSp>
        <p:nvGrpSpPr>
          <p:cNvPr id="56" name="Group 55">
            <a:extLst>
              <a:ext uri="{FF2B5EF4-FFF2-40B4-BE49-F238E27FC236}">
                <a16:creationId xmlns:a16="http://schemas.microsoft.com/office/drawing/2014/main" id="{F246B52F-9586-C941-B33D-3DDD98D2BA8C}"/>
              </a:ext>
            </a:extLst>
          </p:cNvPr>
          <p:cNvGrpSpPr/>
          <p:nvPr/>
        </p:nvGrpSpPr>
        <p:grpSpPr>
          <a:xfrm>
            <a:off x="457200" y="1752600"/>
            <a:ext cx="8382000" cy="4524315"/>
            <a:chOff x="457200" y="1752600"/>
            <a:chExt cx="8382000" cy="4524315"/>
          </a:xfrm>
        </p:grpSpPr>
        <p:sp>
          <p:nvSpPr>
            <p:cNvPr id="6" name="TextBox 5">
              <a:extLst>
                <a:ext uri="{FF2B5EF4-FFF2-40B4-BE49-F238E27FC236}">
                  <a16:creationId xmlns:a16="http://schemas.microsoft.com/office/drawing/2014/main" id="{0C346375-5EBF-4E41-B69C-FA751C25C5CB}"/>
                </a:ext>
              </a:extLst>
            </p:cNvPr>
            <p:cNvSpPr txBox="1"/>
            <p:nvPr/>
          </p:nvSpPr>
          <p:spPr>
            <a:xfrm>
              <a:off x="457200" y="1752600"/>
              <a:ext cx="3798840" cy="4524315"/>
            </a:xfrm>
            <a:prstGeom prst="rect">
              <a:avLst/>
            </a:prstGeom>
            <a:noFill/>
          </p:spPr>
          <p:txBody>
            <a:bodyPr wrap="square" rtlCol="0">
              <a:spAutoFit/>
            </a:bodyPr>
            <a:lstStyle/>
            <a:p>
              <a:r>
                <a:rPr lang="en-US" dirty="0"/>
                <a:t>Set up the board oriented such that  the “white” square is on the “right”.</a:t>
              </a:r>
            </a:p>
            <a:p>
              <a:endParaRPr lang="en-US" dirty="0"/>
            </a:p>
            <a:p>
              <a:r>
                <a:rPr lang="en-US" dirty="0"/>
                <a:t>Then place the pieces on the board:</a:t>
              </a:r>
            </a:p>
            <a:p>
              <a:pPr algn="r"/>
              <a:endParaRPr lang="en-US" dirty="0"/>
            </a:p>
            <a:p>
              <a:pPr marL="342900" indent="-342900" algn="r">
                <a:buFont typeface="+mj-lt"/>
                <a:buAutoNum type="arabicPeriod"/>
              </a:pPr>
              <a:r>
                <a:rPr lang="en-US" dirty="0"/>
                <a:t>Eight Pawns on second row</a:t>
              </a:r>
            </a:p>
            <a:p>
              <a:pPr marL="342900" indent="-342900" algn="r">
                <a:buFont typeface="+mj-lt"/>
                <a:buAutoNum type="arabicPeriod"/>
              </a:pPr>
              <a:r>
                <a:rPr lang="en-US" dirty="0"/>
                <a:t>Two Rooks on outside</a:t>
              </a:r>
            </a:p>
            <a:p>
              <a:pPr marL="342900" indent="-342900" algn="r">
                <a:buFont typeface="+mj-lt"/>
                <a:buAutoNum type="arabicPeriod"/>
              </a:pPr>
              <a:r>
                <a:rPr lang="en-US" dirty="0"/>
                <a:t>Then two knights next to rooks</a:t>
              </a:r>
            </a:p>
            <a:p>
              <a:pPr marL="342900" indent="-342900" algn="r">
                <a:buFont typeface="+mj-lt"/>
                <a:buAutoNum type="arabicPeriod"/>
              </a:pPr>
              <a:r>
                <a:rPr lang="en-US" dirty="0"/>
                <a:t>Then two bishops next to knights</a:t>
              </a:r>
            </a:p>
            <a:p>
              <a:pPr marL="342900" indent="-342900" algn="r">
                <a:buFont typeface="+mj-lt"/>
                <a:buAutoNum type="arabicPeriod"/>
              </a:pPr>
              <a:r>
                <a:rPr lang="en-US" dirty="0"/>
                <a:t>Queen is placed on her own color</a:t>
              </a:r>
            </a:p>
            <a:p>
              <a:pPr algn="r"/>
              <a:r>
                <a:rPr lang="en-US" dirty="0"/>
                <a:t>(black queen on black square,</a:t>
              </a:r>
            </a:p>
            <a:p>
              <a:pPr algn="r"/>
              <a:r>
                <a:rPr lang="en-US" dirty="0"/>
                <a:t>white queen on white square)</a:t>
              </a:r>
            </a:p>
            <a:p>
              <a:pPr marL="342900" indent="-342900" algn="r">
                <a:buFont typeface="+mj-lt"/>
                <a:buAutoNum type="arabicPeriod" startAt="6"/>
              </a:pPr>
              <a:r>
                <a:rPr lang="en-US" dirty="0"/>
                <a:t>King is next to the Queen</a:t>
              </a:r>
            </a:p>
            <a:p>
              <a:pPr marL="342900" indent="-342900" algn="r">
                <a:buFont typeface="+mj-lt"/>
                <a:buAutoNum type="arabicPeriod" startAt="6"/>
              </a:pPr>
              <a:endParaRPr lang="en-US" dirty="0"/>
            </a:p>
            <a:p>
              <a:pPr algn="r"/>
              <a:r>
                <a:rPr lang="en-US" dirty="0"/>
                <a:t>Board is setup, ready to play.  </a:t>
              </a:r>
            </a:p>
            <a:p>
              <a:pPr algn="r"/>
              <a:r>
                <a:rPr lang="en-US" dirty="0"/>
                <a:t>White moves first.</a:t>
              </a:r>
            </a:p>
          </p:txBody>
        </p:sp>
        <p:pic>
          <p:nvPicPr>
            <p:cNvPr id="8" name="Picture 7">
              <a:extLst>
                <a:ext uri="{FF2B5EF4-FFF2-40B4-BE49-F238E27FC236}">
                  <a16:creationId xmlns:a16="http://schemas.microsoft.com/office/drawing/2014/main" id="{BA7BAA7F-0B4E-A145-BE3F-BD7A8D43A7E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17540" y="1905000"/>
              <a:ext cx="4221660" cy="4190994"/>
            </a:xfrm>
            <a:prstGeom prst="rect">
              <a:avLst/>
            </a:prstGeom>
          </p:spPr>
        </p:pic>
        <p:cxnSp>
          <p:nvCxnSpPr>
            <p:cNvPr id="10" name="Straight Connector 9">
              <a:extLst>
                <a:ext uri="{FF2B5EF4-FFF2-40B4-BE49-F238E27FC236}">
                  <a16:creationId xmlns:a16="http://schemas.microsoft.com/office/drawing/2014/main" id="{23B3BDA9-F07C-C940-8B10-FF7B207DFF88}"/>
                </a:ext>
              </a:extLst>
            </p:cNvPr>
            <p:cNvCxnSpPr>
              <a:cxnSpLocks/>
            </p:cNvCxnSpPr>
            <p:nvPr/>
          </p:nvCxnSpPr>
          <p:spPr>
            <a:xfrm>
              <a:off x="4114800" y="2209800"/>
              <a:ext cx="685800" cy="0"/>
            </a:xfrm>
            <a:prstGeom prst="line">
              <a:avLst/>
            </a:prstGeom>
            <a:ln w="25400">
              <a:headEnd type="oval"/>
              <a:tailEnd type="arrow"/>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71FEAD77-2E31-3140-8765-B1F95303E92F}"/>
                </a:ext>
              </a:extLst>
            </p:cNvPr>
            <p:cNvCxnSpPr>
              <a:cxnSpLocks/>
            </p:cNvCxnSpPr>
            <p:nvPr/>
          </p:nvCxnSpPr>
          <p:spPr>
            <a:xfrm flipV="1">
              <a:off x="4256040" y="2670172"/>
              <a:ext cx="422672" cy="682628"/>
            </a:xfrm>
            <a:prstGeom prst="line">
              <a:avLst/>
            </a:prstGeom>
            <a:ln w="25400">
              <a:headEnd type="oval"/>
              <a:tailEnd type="arrow"/>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CA85B82A-D7D6-564D-860C-71F90543520E}"/>
                </a:ext>
              </a:extLst>
            </p:cNvPr>
            <p:cNvCxnSpPr>
              <a:cxnSpLocks/>
            </p:cNvCxnSpPr>
            <p:nvPr/>
          </p:nvCxnSpPr>
          <p:spPr>
            <a:xfrm flipV="1">
              <a:off x="4256040" y="2362202"/>
              <a:ext cx="773160" cy="1219198"/>
            </a:xfrm>
            <a:prstGeom prst="line">
              <a:avLst/>
            </a:prstGeom>
            <a:ln w="25400">
              <a:headEnd type="oval"/>
              <a:tailEnd type="arrow"/>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A0D58C99-3924-2F4D-B6B6-906C6D31E990}"/>
                </a:ext>
              </a:extLst>
            </p:cNvPr>
            <p:cNvCxnSpPr>
              <a:cxnSpLocks/>
            </p:cNvCxnSpPr>
            <p:nvPr/>
          </p:nvCxnSpPr>
          <p:spPr>
            <a:xfrm flipV="1">
              <a:off x="4256040" y="2405756"/>
              <a:ext cx="1173136" cy="1480444"/>
            </a:xfrm>
            <a:prstGeom prst="line">
              <a:avLst/>
            </a:prstGeom>
            <a:ln w="25400">
              <a:headEnd type="oval"/>
              <a:tailEnd type="arrow"/>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4AC14174-BF1A-2540-B1EA-5CB62B24F7B1}"/>
                </a:ext>
              </a:extLst>
            </p:cNvPr>
            <p:cNvCxnSpPr>
              <a:cxnSpLocks/>
            </p:cNvCxnSpPr>
            <p:nvPr/>
          </p:nvCxnSpPr>
          <p:spPr>
            <a:xfrm flipV="1">
              <a:off x="4256040" y="2405746"/>
              <a:ext cx="1611360" cy="1709054"/>
            </a:xfrm>
            <a:prstGeom prst="line">
              <a:avLst/>
            </a:prstGeom>
            <a:ln w="25400">
              <a:headEnd type="oval"/>
              <a:tailEnd type="arrow"/>
            </a:ln>
          </p:spPr>
          <p:style>
            <a:lnRef idx="1">
              <a:schemeClr val="accent2"/>
            </a:lnRef>
            <a:fillRef idx="0">
              <a:schemeClr val="accent2"/>
            </a:fillRef>
            <a:effectRef idx="0">
              <a:schemeClr val="accent2"/>
            </a:effectRef>
            <a:fontRef idx="minor">
              <a:schemeClr val="tx1"/>
            </a:fontRef>
          </p:style>
        </p:cxnSp>
        <p:cxnSp>
          <p:nvCxnSpPr>
            <p:cNvPr id="46" name="Straight Connector 45">
              <a:extLst>
                <a:ext uri="{FF2B5EF4-FFF2-40B4-BE49-F238E27FC236}">
                  <a16:creationId xmlns:a16="http://schemas.microsoft.com/office/drawing/2014/main" id="{C6D8D8A3-4AF7-754D-8A9C-1BB1B0F75072}"/>
                </a:ext>
              </a:extLst>
            </p:cNvPr>
            <p:cNvCxnSpPr>
              <a:cxnSpLocks/>
            </p:cNvCxnSpPr>
            <p:nvPr/>
          </p:nvCxnSpPr>
          <p:spPr>
            <a:xfrm flipV="1">
              <a:off x="4256040" y="2405746"/>
              <a:ext cx="2068560" cy="2013854"/>
            </a:xfrm>
            <a:prstGeom prst="line">
              <a:avLst/>
            </a:prstGeom>
            <a:ln w="25400">
              <a:headEnd type="oval"/>
              <a:tailEnd type="arrow"/>
            </a:ln>
          </p:spPr>
          <p:style>
            <a:lnRef idx="1">
              <a:schemeClr val="accent2"/>
            </a:lnRef>
            <a:fillRef idx="0">
              <a:schemeClr val="accent2"/>
            </a:fillRef>
            <a:effectRef idx="0">
              <a:schemeClr val="accent2"/>
            </a:effectRef>
            <a:fontRef idx="minor">
              <a:schemeClr val="tx1"/>
            </a:fontRef>
          </p:style>
        </p:cxnSp>
        <p:cxnSp>
          <p:nvCxnSpPr>
            <p:cNvPr id="54" name="Straight Connector 53">
              <a:extLst>
                <a:ext uri="{FF2B5EF4-FFF2-40B4-BE49-F238E27FC236}">
                  <a16:creationId xmlns:a16="http://schemas.microsoft.com/office/drawing/2014/main" id="{FCAA0687-7C65-284F-80DC-0932F146455B}"/>
                </a:ext>
              </a:extLst>
            </p:cNvPr>
            <p:cNvCxnSpPr/>
            <p:nvPr/>
          </p:nvCxnSpPr>
          <p:spPr>
            <a:xfrm flipV="1">
              <a:off x="4256040" y="2405746"/>
              <a:ext cx="2525760" cy="2852054"/>
            </a:xfrm>
            <a:prstGeom prst="line">
              <a:avLst/>
            </a:prstGeom>
            <a:ln w="25400">
              <a:headEnd type="oval"/>
              <a:tailEnd type="arrow"/>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42676470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9FD95E-92FA-5E4E-8836-C0DBD897DBA7}"/>
              </a:ext>
            </a:extLst>
          </p:cNvPr>
          <p:cNvSpPr>
            <a:spLocks noGrp="1"/>
          </p:cNvSpPr>
          <p:nvPr>
            <p:ph idx="1"/>
          </p:nvPr>
        </p:nvSpPr>
        <p:spPr>
          <a:xfrm>
            <a:off x="457200" y="1143000"/>
            <a:ext cx="8229600" cy="1066800"/>
          </a:xfrm>
        </p:spPr>
        <p:txBody>
          <a:bodyPr>
            <a:normAutofit/>
          </a:bodyPr>
          <a:lstStyle/>
          <a:p>
            <a:pPr marL="365760" lvl="1" indent="0">
              <a:buNone/>
            </a:pPr>
            <a:r>
              <a:rPr lang="en-US" sz="3100" dirty="0">
                <a:solidFill>
                  <a:schemeClr val="accent2"/>
                </a:solidFill>
              </a:rPr>
              <a:t>3.c. How each chess piece moves, including castling and </a:t>
            </a:r>
            <a:r>
              <a:rPr lang="en-US" sz="3100" dirty="0" err="1">
                <a:solidFill>
                  <a:schemeClr val="accent2"/>
                </a:solidFill>
              </a:rPr>
              <a:t>en</a:t>
            </a:r>
            <a:r>
              <a:rPr lang="en-US" sz="3100" dirty="0">
                <a:solidFill>
                  <a:schemeClr val="accent2"/>
                </a:solidFill>
              </a:rPr>
              <a:t> passant captures</a:t>
            </a:r>
          </a:p>
        </p:txBody>
      </p:sp>
      <p:sp>
        <p:nvSpPr>
          <p:cNvPr id="4" name="Title 2">
            <a:extLst>
              <a:ext uri="{FF2B5EF4-FFF2-40B4-BE49-F238E27FC236}">
                <a16:creationId xmlns:a16="http://schemas.microsoft.com/office/drawing/2014/main" id="{3DDD4449-CE99-C743-9F1F-676F2EDA8DAD}"/>
              </a:ext>
            </a:extLst>
          </p:cNvPr>
          <p:cNvSpPr>
            <a:spLocks noGrp="1"/>
          </p:cNvSpPr>
          <p:nvPr>
            <p:ph type="title"/>
          </p:nvPr>
        </p:nvSpPr>
        <p:spPr>
          <a:xfrm>
            <a:off x="457200" y="152400"/>
            <a:ext cx="8229600" cy="838200"/>
          </a:xfrm>
        </p:spPr>
        <p:txBody>
          <a:bodyPr/>
          <a:lstStyle/>
          <a:p>
            <a:r>
              <a:rPr lang="en-US" dirty="0">
                <a:solidFill>
                  <a:schemeClr val="accent2"/>
                </a:solidFill>
              </a:rPr>
              <a:t>Chess Merit Badge Requirement 3.c.</a:t>
            </a:r>
          </a:p>
        </p:txBody>
      </p:sp>
      <p:pic>
        <p:nvPicPr>
          <p:cNvPr id="5" name="Picture 4">
            <a:extLst>
              <a:ext uri="{FF2B5EF4-FFF2-40B4-BE49-F238E27FC236}">
                <a16:creationId xmlns:a16="http://schemas.microsoft.com/office/drawing/2014/main" id="{1D28F10E-488F-AE47-8381-DA04BDD6AEB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024" y="2209800"/>
            <a:ext cx="9144000" cy="4543463"/>
          </a:xfrm>
          <a:prstGeom prst="rect">
            <a:avLst/>
          </a:prstGeom>
        </p:spPr>
      </p:pic>
    </p:spTree>
    <p:extLst>
      <p:ext uri="{BB962C8B-B14F-4D97-AF65-F5344CB8AC3E}">
        <p14:creationId xmlns:p14="http://schemas.microsoft.com/office/powerpoint/2010/main" val="757201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B1B2B6-5264-8949-AD1E-F7755F2D6822}"/>
              </a:ext>
            </a:extLst>
          </p:cNvPr>
          <p:cNvSpPr>
            <a:spLocks noGrp="1"/>
          </p:cNvSpPr>
          <p:nvPr>
            <p:ph type="title"/>
          </p:nvPr>
        </p:nvSpPr>
        <p:spPr>
          <a:xfrm>
            <a:off x="457200" y="152400"/>
            <a:ext cx="8229600" cy="685800"/>
          </a:xfrm>
        </p:spPr>
        <p:txBody>
          <a:bodyPr>
            <a:normAutofit fontScale="90000"/>
          </a:bodyPr>
          <a:lstStyle/>
          <a:p>
            <a:r>
              <a:rPr lang="en-US" dirty="0">
                <a:solidFill>
                  <a:schemeClr val="accent2"/>
                </a:solidFill>
              </a:rPr>
              <a:t>King Movement</a:t>
            </a:r>
          </a:p>
        </p:txBody>
      </p:sp>
      <p:pic>
        <p:nvPicPr>
          <p:cNvPr id="5" name="Picture 4">
            <a:extLst>
              <a:ext uri="{FF2B5EF4-FFF2-40B4-BE49-F238E27FC236}">
                <a16:creationId xmlns:a16="http://schemas.microsoft.com/office/drawing/2014/main" id="{68BED18B-51F0-974E-ABEA-A8BCE499620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5314" y="981576"/>
            <a:ext cx="9154886" cy="5600771"/>
          </a:xfrm>
          <a:prstGeom prst="rect">
            <a:avLst/>
          </a:prstGeom>
        </p:spPr>
      </p:pic>
    </p:spTree>
    <p:extLst>
      <p:ext uri="{BB962C8B-B14F-4D97-AF65-F5344CB8AC3E}">
        <p14:creationId xmlns:p14="http://schemas.microsoft.com/office/powerpoint/2010/main" val="18292082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E2DF56-6AAC-DE43-8D29-50828454AE53}"/>
              </a:ext>
            </a:extLst>
          </p:cNvPr>
          <p:cNvSpPr>
            <a:spLocks noGrp="1"/>
          </p:cNvSpPr>
          <p:nvPr>
            <p:ph type="title"/>
          </p:nvPr>
        </p:nvSpPr>
        <p:spPr>
          <a:xfrm>
            <a:off x="457200" y="0"/>
            <a:ext cx="8229600" cy="762000"/>
          </a:xfrm>
        </p:spPr>
        <p:txBody>
          <a:bodyPr>
            <a:normAutofit/>
          </a:bodyPr>
          <a:lstStyle/>
          <a:p>
            <a:r>
              <a:rPr lang="en-US" dirty="0">
                <a:solidFill>
                  <a:schemeClr val="accent2"/>
                </a:solidFill>
              </a:rPr>
              <a:t>More about the King</a:t>
            </a:r>
          </a:p>
        </p:txBody>
      </p:sp>
      <p:pic>
        <p:nvPicPr>
          <p:cNvPr id="5" name="Picture 4">
            <a:extLst>
              <a:ext uri="{FF2B5EF4-FFF2-40B4-BE49-F238E27FC236}">
                <a16:creationId xmlns:a16="http://schemas.microsoft.com/office/drawing/2014/main" id="{74B1EFF5-6456-F640-970B-F8B89E30F58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825534"/>
            <a:ext cx="9143999" cy="2679666"/>
          </a:xfrm>
          <a:prstGeom prst="rect">
            <a:avLst/>
          </a:prstGeom>
        </p:spPr>
      </p:pic>
      <p:pic>
        <p:nvPicPr>
          <p:cNvPr id="6" name="Picture 5">
            <a:extLst>
              <a:ext uri="{FF2B5EF4-FFF2-40B4-BE49-F238E27FC236}">
                <a16:creationId xmlns:a16="http://schemas.microsoft.com/office/drawing/2014/main" id="{09434FD6-8403-D44C-880E-FDB1FA43D2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3505200"/>
            <a:ext cx="9144000" cy="3429000"/>
          </a:xfrm>
          <a:prstGeom prst="rect">
            <a:avLst/>
          </a:prstGeom>
        </p:spPr>
      </p:pic>
    </p:spTree>
    <p:extLst>
      <p:ext uri="{BB962C8B-B14F-4D97-AF65-F5344CB8AC3E}">
        <p14:creationId xmlns:p14="http://schemas.microsoft.com/office/powerpoint/2010/main" val="1278929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04D8E7-E6FB-1A40-B143-3C92F7A31499}"/>
              </a:ext>
            </a:extLst>
          </p:cNvPr>
          <p:cNvSpPr>
            <a:spLocks noGrp="1"/>
          </p:cNvSpPr>
          <p:nvPr>
            <p:ph type="title"/>
          </p:nvPr>
        </p:nvSpPr>
        <p:spPr>
          <a:xfrm>
            <a:off x="457200" y="263457"/>
            <a:ext cx="8229600" cy="1981200"/>
          </a:xfrm>
        </p:spPr>
        <p:txBody>
          <a:bodyPr>
            <a:normAutofit fontScale="90000"/>
          </a:bodyPr>
          <a:lstStyle/>
          <a:p>
            <a:r>
              <a:rPr lang="en-US" dirty="0">
                <a:solidFill>
                  <a:schemeClr val="accent2"/>
                </a:solidFill>
              </a:rPr>
              <a:t>When the King is attacked and can’t move without being in attack, </a:t>
            </a:r>
            <a:br>
              <a:rPr lang="en-US" dirty="0">
                <a:solidFill>
                  <a:schemeClr val="accent2"/>
                </a:solidFill>
              </a:rPr>
            </a:br>
            <a:r>
              <a:rPr lang="en-US" dirty="0">
                <a:solidFill>
                  <a:schemeClr val="accent2"/>
                </a:solidFill>
              </a:rPr>
              <a:t>the game ends</a:t>
            </a:r>
          </a:p>
        </p:txBody>
      </p:sp>
      <p:pic>
        <p:nvPicPr>
          <p:cNvPr id="5" name="Picture 4">
            <a:extLst>
              <a:ext uri="{FF2B5EF4-FFF2-40B4-BE49-F238E27FC236}">
                <a16:creationId xmlns:a16="http://schemas.microsoft.com/office/drawing/2014/main" id="{54079467-B63F-8845-8B0E-61E035F9532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324600" y="2514600"/>
            <a:ext cx="2667000" cy="3352800"/>
          </a:xfrm>
          <a:prstGeom prst="rect">
            <a:avLst/>
          </a:prstGeom>
        </p:spPr>
      </p:pic>
      <p:pic>
        <p:nvPicPr>
          <p:cNvPr id="6" name="Picture 5">
            <a:extLst>
              <a:ext uri="{FF2B5EF4-FFF2-40B4-BE49-F238E27FC236}">
                <a16:creationId xmlns:a16="http://schemas.microsoft.com/office/drawing/2014/main" id="{CC5C1313-57D0-5347-B0F6-38C9F481DBE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200" y="2778057"/>
            <a:ext cx="6172200" cy="2825886"/>
          </a:xfrm>
          <a:prstGeom prst="rect">
            <a:avLst/>
          </a:prstGeom>
        </p:spPr>
      </p:pic>
    </p:spTree>
    <p:extLst>
      <p:ext uri="{BB962C8B-B14F-4D97-AF65-F5344CB8AC3E}">
        <p14:creationId xmlns:p14="http://schemas.microsoft.com/office/powerpoint/2010/main" val="30451038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321E2-DAF5-1E4A-9507-52D044CA6A9B}"/>
              </a:ext>
            </a:extLst>
          </p:cNvPr>
          <p:cNvSpPr>
            <a:spLocks noGrp="1"/>
          </p:cNvSpPr>
          <p:nvPr>
            <p:ph type="title"/>
          </p:nvPr>
        </p:nvSpPr>
        <p:spPr>
          <a:xfrm>
            <a:off x="457200" y="152400"/>
            <a:ext cx="8229600" cy="685800"/>
          </a:xfrm>
        </p:spPr>
        <p:txBody>
          <a:bodyPr>
            <a:normAutofit fontScale="90000"/>
          </a:bodyPr>
          <a:lstStyle/>
          <a:p>
            <a:r>
              <a:rPr lang="en-US" dirty="0">
                <a:solidFill>
                  <a:schemeClr val="accent2"/>
                </a:solidFill>
              </a:rPr>
              <a:t>Castling</a:t>
            </a:r>
          </a:p>
        </p:txBody>
      </p:sp>
      <p:sp>
        <p:nvSpPr>
          <p:cNvPr id="3" name="TextBox 2">
            <a:extLst>
              <a:ext uri="{FF2B5EF4-FFF2-40B4-BE49-F238E27FC236}">
                <a16:creationId xmlns:a16="http://schemas.microsoft.com/office/drawing/2014/main" id="{7266C70E-E8DC-CF41-B49C-570B4076927D}"/>
              </a:ext>
            </a:extLst>
          </p:cNvPr>
          <p:cNvSpPr txBox="1"/>
          <p:nvPr/>
        </p:nvSpPr>
        <p:spPr>
          <a:xfrm>
            <a:off x="492512" y="914400"/>
            <a:ext cx="8369086" cy="4401205"/>
          </a:xfrm>
          <a:prstGeom prst="rect">
            <a:avLst/>
          </a:prstGeom>
          <a:noFill/>
        </p:spPr>
        <p:txBody>
          <a:bodyPr wrap="none" rtlCol="0">
            <a:spAutoFit/>
          </a:bodyPr>
          <a:lstStyle/>
          <a:p>
            <a:pPr marL="285750" indent="-285750">
              <a:buFont typeface="Arial" panose="020B0604020202020204" pitchFamily="34" charset="0"/>
              <a:buChar char="•"/>
            </a:pPr>
            <a:r>
              <a:rPr lang="en-US" sz="2800" dirty="0"/>
              <a:t>How</a:t>
            </a:r>
          </a:p>
          <a:p>
            <a:pPr marL="742950" lvl="1" indent="-285750">
              <a:buFont typeface="Wingdings" pitchFamily="2" charset="2"/>
              <a:buChar char="ü"/>
            </a:pPr>
            <a:r>
              <a:rPr lang="en-US" sz="2800" dirty="0"/>
              <a:t>Move King 2 squares to the left or right</a:t>
            </a:r>
          </a:p>
          <a:p>
            <a:pPr marL="742950" lvl="1" indent="-285750">
              <a:buFont typeface="Wingdings" pitchFamily="2" charset="2"/>
              <a:buChar char="ü"/>
            </a:pPr>
            <a:r>
              <a:rPr lang="en-US" sz="2800" dirty="0"/>
              <a:t>Bring Rook to other side of King</a:t>
            </a:r>
          </a:p>
          <a:p>
            <a:pPr lvl="1"/>
            <a:endParaRPr lang="en-US" sz="2800" dirty="0"/>
          </a:p>
          <a:p>
            <a:pPr marL="285750" indent="-285750">
              <a:buFont typeface="Arial" panose="020B0604020202020204" pitchFamily="34" charset="0"/>
              <a:buChar char="•"/>
            </a:pPr>
            <a:r>
              <a:rPr lang="en-US" sz="2800" dirty="0"/>
              <a:t>Restrictions</a:t>
            </a:r>
          </a:p>
          <a:p>
            <a:pPr marL="742950" lvl="1" indent="-285750">
              <a:buFont typeface="Wingdings" pitchFamily="2" charset="2"/>
              <a:buChar char="ü"/>
            </a:pPr>
            <a:r>
              <a:rPr lang="en-US" sz="2800" dirty="0"/>
              <a:t>King may not be placed into check</a:t>
            </a:r>
          </a:p>
          <a:p>
            <a:pPr marL="742950" lvl="1" indent="-285750">
              <a:buFont typeface="Wingdings" pitchFamily="2" charset="2"/>
              <a:buChar char="ü"/>
            </a:pPr>
            <a:r>
              <a:rPr lang="en-US" sz="2800" dirty="0"/>
              <a:t>King may not pass through a controlled square</a:t>
            </a:r>
          </a:p>
          <a:p>
            <a:pPr marL="742950" lvl="1" indent="-285750">
              <a:buFont typeface="Wingdings" pitchFamily="2" charset="2"/>
              <a:buChar char="ü"/>
            </a:pPr>
            <a:r>
              <a:rPr lang="en-US" sz="2800" dirty="0"/>
              <a:t>Neither Rook, nor King may have already moved</a:t>
            </a:r>
          </a:p>
          <a:p>
            <a:pPr marL="742950" lvl="1" indent="-285750">
              <a:buFont typeface="Wingdings" pitchFamily="2" charset="2"/>
              <a:buChar char="ü"/>
            </a:pPr>
            <a:r>
              <a:rPr lang="en-US" sz="2800" dirty="0"/>
              <a:t>The squares in between must be empty</a:t>
            </a:r>
          </a:p>
          <a:p>
            <a:pPr marL="742950" lvl="1" indent="-285750">
              <a:buFont typeface="Wingdings" pitchFamily="2" charset="2"/>
              <a:buChar char="ü"/>
            </a:pPr>
            <a:r>
              <a:rPr lang="en-US" sz="2800" dirty="0"/>
              <a:t>King may not castle out of check</a:t>
            </a:r>
          </a:p>
        </p:txBody>
      </p:sp>
      <p:sp>
        <p:nvSpPr>
          <p:cNvPr id="4" name="TextBox 3">
            <a:extLst>
              <a:ext uri="{FF2B5EF4-FFF2-40B4-BE49-F238E27FC236}">
                <a16:creationId xmlns:a16="http://schemas.microsoft.com/office/drawing/2014/main" id="{99D5560E-8CF2-7744-8445-A78910224610}"/>
              </a:ext>
            </a:extLst>
          </p:cNvPr>
          <p:cNvSpPr txBox="1"/>
          <p:nvPr/>
        </p:nvSpPr>
        <p:spPr>
          <a:xfrm>
            <a:off x="1524000" y="6015335"/>
            <a:ext cx="4364528" cy="461665"/>
          </a:xfrm>
          <a:prstGeom prst="rect">
            <a:avLst/>
          </a:prstGeom>
          <a:noFill/>
        </p:spPr>
        <p:txBody>
          <a:bodyPr wrap="none" rtlCol="0">
            <a:spAutoFit/>
          </a:bodyPr>
          <a:lstStyle/>
          <a:p>
            <a:r>
              <a:rPr lang="en-US" sz="2400" dirty="0">
                <a:solidFill>
                  <a:schemeClr val="bg1"/>
                </a:solidFill>
              </a:rPr>
              <a:t>https://</a:t>
            </a:r>
            <a:r>
              <a:rPr lang="en-US" sz="2400" dirty="0" err="1">
                <a:solidFill>
                  <a:schemeClr val="bg1"/>
                </a:solidFill>
              </a:rPr>
              <a:t>youtu.be</a:t>
            </a:r>
            <a:r>
              <a:rPr lang="en-US" sz="2400" dirty="0">
                <a:solidFill>
                  <a:schemeClr val="bg1"/>
                </a:solidFill>
              </a:rPr>
              <a:t>/M72DEPy9alk</a:t>
            </a:r>
            <a:endParaRPr lang="en-US" dirty="0">
              <a:solidFill>
                <a:schemeClr val="bg1"/>
              </a:solidFill>
            </a:endParaRPr>
          </a:p>
        </p:txBody>
      </p:sp>
      <p:sp>
        <p:nvSpPr>
          <p:cNvPr id="5" name="TextBox 4">
            <a:extLst>
              <a:ext uri="{FF2B5EF4-FFF2-40B4-BE49-F238E27FC236}">
                <a16:creationId xmlns:a16="http://schemas.microsoft.com/office/drawing/2014/main" id="{6F4425B5-FCF0-3D41-A361-C4860A3DF8D6}"/>
              </a:ext>
            </a:extLst>
          </p:cNvPr>
          <p:cNvSpPr txBox="1"/>
          <p:nvPr/>
        </p:nvSpPr>
        <p:spPr>
          <a:xfrm>
            <a:off x="685800" y="5553670"/>
            <a:ext cx="3704027" cy="461665"/>
          </a:xfrm>
          <a:prstGeom prst="rect">
            <a:avLst/>
          </a:prstGeom>
          <a:noFill/>
        </p:spPr>
        <p:txBody>
          <a:bodyPr wrap="none" rtlCol="0">
            <a:spAutoFit/>
          </a:bodyPr>
          <a:lstStyle/>
          <a:p>
            <a:r>
              <a:rPr lang="en-US" sz="2400" dirty="0" err="1">
                <a:solidFill>
                  <a:schemeClr val="bg1"/>
                </a:solidFill>
              </a:rPr>
              <a:t>Youtube</a:t>
            </a:r>
            <a:r>
              <a:rPr lang="en-US" sz="2400" dirty="0">
                <a:solidFill>
                  <a:schemeClr val="bg1"/>
                </a:solidFill>
              </a:rPr>
              <a:t> Video on Castling</a:t>
            </a:r>
          </a:p>
        </p:txBody>
      </p:sp>
    </p:spTree>
    <p:extLst>
      <p:ext uri="{BB962C8B-B14F-4D97-AF65-F5344CB8AC3E}">
        <p14:creationId xmlns:p14="http://schemas.microsoft.com/office/powerpoint/2010/main" val="3053721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3DDD4449-CE99-C743-9F1F-676F2EDA8DAD}"/>
              </a:ext>
            </a:extLst>
          </p:cNvPr>
          <p:cNvSpPr>
            <a:spLocks noGrp="1"/>
          </p:cNvSpPr>
          <p:nvPr>
            <p:ph type="title"/>
          </p:nvPr>
        </p:nvSpPr>
        <p:spPr>
          <a:xfrm>
            <a:off x="457200" y="152400"/>
            <a:ext cx="8229600" cy="838200"/>
          </a:xfrm>
        </p:spPr>
        <p:txBody>
          <a:bodyPr/>
          <a:lstStyle/>
          <a:p>
            <a:r>
              <a:rPr lang="en-US" dirty="0">
                <a:solidFill>
                  <a:schemeClr val="accent2"/>
                </a:solidFill>
              </a:rPr>
              <a:t>Pawn</a:t>
            </a:r>
          </a:p>
        </p:txBody>
      </p:sp>
      <p:pic>
        <p:nvPicPr>
          <p:cNvPr id="8" name="Picture 7">
            <a:extLst>
              <a:ext uri="{FF2B5EF4-FFF2-40B4-BE49-F238E27FC236}">
                <a16:creationId xmlns:a16="http://schemas.microsoft.com/office/drawing/2014/main" id="{104FA009-58DB-CF4F-ABE8-54AD9EFA171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133600"/>
            <a:ext cx="9144000" cy="3768790"/>
          </a:xfrm>
          <a:prstGeom prst="rect">
            <a:avLst/>
          </a:prstGeom>
        </p:spPr>
      </p:pic>
    </p:spTree>
    <p:extLst>
      <p:ext uri="{BB962C8B-B14F-4D97-AF65-F5344CB8AC3E}">
        <p14:creationId xmlns:p14="http://schemas.microsoft.com/office/powerpoint/2010/main" val="1048540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F41FE9-1F30-CE45-9E1D-C0FF1F8F89F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01485" y="732246"/>
            <a:ext cx="7141029" cy="3153954"/>
          </a:xfrm>
          <a:prstGeom prst="rect">
            <a:avLst/>
          </a:prstGeom>
        </p:spPr>
      </p:pic>
      <p:pic>
        <p:nvPicPr>
          <p:cNvPr id="12" name="Picture 11">
            <a:extLst>
              <a:ext uri="{FF2B5EF4-FFF2-40B4-BE49-F238E27FC236}">
                <a16:creationId xmlns:a16="http://schemas.microsoft.com/office/drawing/2014/main" id="{90AF4507-0DAA-3A40-B995-D579430AEF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57300" y="3962400"/>
            <a:ext cx="6629400" cy="2674043"/>
          </a:xfrm>
          <a:prstGeom prst="rect">
            <a:avLst/>
          </a:prstGeom>
        </p:spPr>
      </p:pic>
      <p:sp>
        <p:nvSpPr>
          <p:cNvPr id="13" name="Title 2">
            <a:extLst>
              <a:ext uri="{FF2B5EF4-FFF2-40B4-BE49-F238E27FC236}">
                <a16:creationId xmlns:a16="http://schemas.microsoft.com/office/drawing/2014/main" id="{EC6E6F42-10DD-9848-8E21-966696D7DAEE}"/>
              </a:ext>
            </a:extLst>
          </p:cNvPr>
          <p:cNvSpPr>
            <a:spLocks noGrp="1"/>
          </p:cNvSpPr>
          <p:nvPr>
            <p:ph type="title"/>
          </p:nvPr>
        </p:nvSpPr>
        <p:spPr>
          <a:xfrm>
            <a:off x="457200" y="-76200"/>
            <a:ext cx="8229600" cy="838200"/>
          </a:xfrm>
        </p:spPr>
        <p:txBody>
          <a:bodyPr/>
          <a:lstStyle/>
          <a:p>
            <a:r>
              <a:rPr lang="en-US" dirty="0">
                <a:solidFill>
                  <a:schemeClr val="accent2"/>
                </a:solidFill>
              </a:rPr>
              <a:t>Pawn Movement</a:t>
            </a:r>
          </a:p>
        </p:txBody>
      </p:sp>
    </p:spTree>
    <p:extLst>
      <p:ext uri="{BB962C8B-B14F-4D97-AF65-F5344CB8AC3E}">
        <p14:creationId xmlns:p14="http://schemas.microsoft.com/office/powerpoint/2010/main" val="30185489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3D4921-8F12-C44F-BD12-E07618E0C52F}"/>
              </a:ext>
            </a:extLst>
          </p:cNvPr>
          <p:cNvSpPr>
            <a:spLocks noGrp="1"/>
          </p:cNvSpPr>
          <p:nvPr>
            <p:ph type="title"/>
          </p:nvPr>
        </p:nvSpPr>
        <p:spPr>
          <a:xfrm>
            <a:off x="457200" y="152400"/>
            <a:ext cx="8229600" cy="609600"/>
          </a:xfrm>
        </p:spPr>
        <p:txBody>
          <a:bodyPr>
            <a:normAutofit fontScale="90000"/>
          </a:bodyPr>
          <a:lstStyle/>
          <a:p>
            <a:r>
              <a:rPr lang="en-US" dirty="0" err="1">
                <a:solidFill>
                  <a:schemeClr val="accent2"/>
                </a:solidFill>
              </a:rPr>
              <a:t>En</a:t>
            </a:r>
            <a:r>
              <a:rPr lang="en-US" dirty="0">
                <a:solidFill>
                  <a:schemeClr val="accent2"/>
                </a:solidFill>
              </a:rPr>
              <a:t> Passant, a special Pawn move</a:t>
            </a:r>
          </a:p>
        </p:txBody>
      </p:sp>
      <p:pic>
        <p:nvPicPr>
          <p:cNvPr id="5" name="Picture 4">
            <a:extLst>
              <a:ext uri="{FF2B5EF4-FFF2-40B4-BE49-F238E27FC236}">
                <a16:creationId xmlns:a16="http://schemas.microsoft.com/office/drawing/2014/main" id="{A63DB6DD-BE47-6F4A-AD1F-B4C3BB2C67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990600"/>
            <a:ext cx="9144000" cy="1323962"/>
          </a:xfrm>
          <a:prstGeom prst="rect">
            <a:avLst/>
          </a:prstGeom>
        </p:spPr>
      </p:pic>
      <p:pic>
        <p:nvPicPr>
          <p:cNvPr id="7" name="Picture 6">
            <a:extLst>
              <a:ext uri="{FF2B5EF4-FFF2-40B4-BE49-F238E27FC236}">
                <a16:creationId xmlns:a16="http://schemas.microsoft.com/office/drawing/2014/main" id="{0C86586C-6D11-3242-8A9B-313B4689D2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0251" y="2441575"/>
            <a:ext cx="7943498" cy="4203727"/>
          </a:xfrm>
          <a:prstGeom prst="rect">
            <a:avLst/>
          </a:prstGeom>
        </p:spPr>
      </p:pic>
    </p:spTree>
    <p:extLst>
      <p:ext uri="{BB962C8B-B14F-4D97-AF65-F5344CB8AC3E}">
        <p14:creationId xmlns:p14="http://schemas.microsoft.com/office/powerpoint/2010/main" val="492316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F15264-9A41-8145-A2A9-19E22D669B6D}"/>
              </a:ext>
            </a:extLst>
          </p:cNvPr>
          <p:cNvSpPr>
            <a:spLocks noGrp="1"/>
          </p:cNvSpPr>
          <p:nvPr>
            <p:ph idx="1"/>
          </p:nvPr>
        </p:nvSpPr>
        <p:spPr>
          <a:xfrm>
            <a:off x="457200" y="1524000"/>
            <a:ext cx="7848600" cy="4572000"/>
          </a:xfrm>
        </p:spPr>
        <p:txBody>
          <a:bodyPr/>
          <a:lstStyle/>
          <a:p>
            <a:r>
              <a:rPr lang="en-US" dirty="0"/>
              <a:t>Requirements version: We will be using requirements from 2013, as none of the students began this merit badge prior to 2021.</a:t>
            </a:r>
          </a:p>
          <a:p>
            <a:endParaRPr lang="en-US" dirty="0"/>
          </a:p>
          <a:p>
            <a:r>
              <a:rPr lang="en-US" dirty="0"/>
              <a:t>This is the URL for the requirements we are using:</a:t>
            </a:r>
            <a:br>
              <a:rPr lang="en-US" dirty="0"/>
            </a:br>
            <a:endParaRPr lang="en-US" dirty="0"/>
          </a:p>
          <a:p>
            <a:pPr marL="365760" lvl="1" indent="0">
              <a:buNone/>
            </a:pPr>
            <a:r>
              <a:rPr lang="en-US" dirty="0"/>
              <a:t>https://</a:t>
            </a:r>
            <a:r>
              <a:rPr lang="en-US" dirty="0" err="1"/>
              <a:t>filestore.scouting.org</a:t>
            </a:r>
            <a:r>
              <a:rPr lang="en-US" dirty="0"/>
              <a:t>/</a:t>
            </a:r>
            <a:r>
              <a:rPr lang="en-US" dirty="0" err="1"/>
              <a:t>filestore</a:t>
            </a:r>
            <a:r>
              <a:rPr lang="en-US" dirty="0"/>
              <a:t>/</a:t>
            </a:r>
            <a:r>
              <a:rPr lang="en-US" dirty="0" err="1"/>
              <a:t>Merit_Badge_ReqandRes</a:t>
            </a:r>
            <a:r>
              <a:rPr lang="en-US" dirty="0"/>
              <a:t>/</a:t>
            </a:r>
            <a:r>
              <a:rPr lang="en-US" dirty="0" err="1"/>
              <a:t>Chess.pdf</a:t>
            </a:r>
            <a:endParaRPr lang="en-US" dirty="0"/>
          </a:p>
        </p:txBody>
      </p:sp>
      <p:sp>
        <p:nvSpPr>
          <p:cNvPr id="3" name="Title 2">
            <a:extLst>
              <a:ext uri="{FF2B5EF4-FFF2-40B4-BE49-F238E27FC236}">
                <a16:creationId xmlns:a16="http://schemas.microsoft.com/office/drawing/2014/main" id="{AC8346D6-6A86-924A-B4FE-7362D9C009A6}"/>
              </a:ext>
            </a:extLst>
          </p:cNvPr>
          <p:cNvSpPr>
            <a:spLocks noGrp="1"/>
          </p:cNvSpPr>
          <p:nvPr>
            <p:ph type="title"/>
          </p:nvPr>
        </p:nvSpPr>
        <p:spPr/>
        <p:txBody>
          <a:bodyPr>
            <a:normAutofit fontScale="90000"/>
          </a:bodyPr>
          <a:lstStyle/>
          <a:p>
            <a:r>
              <a:rPr lang="en-US" dirty="0">
                <a:solidFill>
                  <a:schemeClr val="accent2"/>
                </a:solidFill>
              </a:rPr>
              <a:t>Using Chess Merit Badge Requirements: version 2013</a:t>
            </a:r>
          </a:p>
        </p:txBody>
      </p:sp>
    </p:spTree>
    <p:extLst>
      <p:ext uri="{BB962C8B-B14F-4D97-AF65-F5344CB8AC3E}">
        <p14:creationId xmlns:p14="http://schemas.microsoft.com/office/powerpoint/2010/main" val="30225016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F53705-DB28-D144-8161-26817FEC028D}"/>
              </a:ext>
            </a:extLst>
          </p:cNvPr>
          <p:cNvSpPr>
            <a:spLocks noGrp="1"/>
          </p:cNvSpPr>
          <p:nvPr>
            <p:ph type="title"/>
          </p:nvPr>
        </p:nvSpPr>
        <p:spPr>
          <a:xfrm>
            <a:off x="457200" y="152400"/>
            <a:ext cx="8229600" cy="609600"/>
          </a:xfrm>
        </p:spPr>
        <p:txBody>
          <a:bodyPr>
            <a:normAutofit fontScale="90000"/>
          </a:bodyPr>
          <a:lstStyle/>
          <a:p>
            <a:r>
              <a:rPr lang="en-US" dirty="0">
                <a:solidFill>
                  <a:schemeClr val="accent2"/>
                </a:solidFill>
              </a:rPr>
              <a:t>More about the Pawn</a:t>
            </a:r>
          </a:p>
        </p:txBody>
      </p:sp>
      <p:pic>
        <p:nvPicPr>
          <p:cNvPr id="5" name="Picture 4">
            <a:extLst>
              <a:ext uri="{FF2B5EF4-FFF2-40B4-BE49-F238E27FC236}">
                <a16:creationId xmlns:a16="http://schemas.microsoft.com/office/drawing/2014/main" id="{F27491E4-0CC9-8D4C-B353-C3E8A3811F1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 y="794657"/>
            <a:ext cx="8686800" cy="5968560"/>
          </a:xfrm>
          <a:prstGeom prst="rect">
            <a:avLst/>
          </a:prstGeom>
        </p:spPr>
      </p:pic>
    </p:spTree>
    <p:extLst>
      <p:ext uri="{BB962C8B-B14F-4D97-AF65-F5344CB8AC3E}">
        <p14:creationId xmlns:p14="http://schemas.microsoft.com/office/powerpoint/2010/main" val="27766757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8C5F6-6638-294D-AA5E-6EEE447E8F64}"/>
              </a:ext>
            </a:extLst>
          </p:cNvPr>
          <p:cNvSpPr>
            <a:spLocks noGrp="1"/>
          </p:cNvSpPr>
          <p:nvPr>
            <p:ph type="title"/>
          </p:nvPr>
        </p:nvSpPr>
        <p:spPr>
          <a:xfrm>
            <a:off x="457200" y="76200"/>
            <a:ext cx="8229600" cy="685800"/>
          </a:xfrm>
        </p:spPr>
        <p:txBody>
          <a:bodyPr>
            <a:normAutofit fontScale="90000"/>
          </a:bodyPr>
          <a:lstStyle/>
          <a:p>
            <a:r>
              <a:rPr lang="en-US" dirty="0">
                <a:solidFill>
                  <a:schemeClr val="accent2"/>
                </a:solidFill>
              </a:rPr>
              <a:t>Rook</a:t>
            </a:r>
          </a:p>
        </p:txBody>
      </p:sp>
      <p:pic>
        <p:nvPicPr>
          <p:cNvPr id="4" name="Picture 3">
            <a:extLst>
              <a:ext uri="{FF2B5EF4-FFF2-40B4-BE49-F238E27FC236}">
                <a16:creationId xmlns:a16="http://schemas.microsoft.com/office/drawing/2014/main" id="{7C5A1176-60E6-1B48-AE8A-09AE09B890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781665"/>
            <a:ext cx="9144000" cy="6076335"/>
          </a:xfrm>
          <a:prstGeom prst="rect">
            <a:avLst/>
          </a:prstGeom>
        </p:spPr>
      </p:pic>
    </p:spTree>
    <p:extLst>
      <p:ext uri="{BB962C8B-B14F-4D97-AF65-F5344CB8AC3E}">
        <p14:creationId xmlns:p14="http://schemas.microsoft.com/office/powerpoint/2010/main" val="29373824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F7E2F-2A9A-F24E-930C-94D299109564}"/>
              </a:ext>
            </a:extLst>
          </p:cNvPr>
          <p:cNvSpPr>
            <a:spLocks noGrp="1"/>
          </p:cNvSpPr>
          <p:nvPr>
            <p:ph type="title"/>
          </p:nvPr>
        </p:nvSpPr>
        <p:spPr>
          <a:xfrm>
            <a:off x="457200" y="304800"/>
            <a:ext cx="8229600" cy="609600"/>
          </a:xfrm>
        </p:spPr>
        <p:txBody>
          <a:bodyPr>
            <a:normAutofit fontScale="90000"/>
          </a:bodyPr>
          <a:lstStyle/>
          <a:p>
            <a:r>
              <a:rPr lang="en-US" dirty="0">
                <a:solidFill>
                  <a:schemeClr val="accent2"/>
                </a:solidFill>
              </a:rPr>
              <a:t>More about the Rook</a:t>
            </a:r>
          </a:p>
        </p:txBody>
      </p:sp>
      <p:pic>
        <p:nvPicPr>
          <p:cNvPr id="4" name="Picture 3">
            <a:extLst>
              <a:ext uri="{FF2B5EF4-FFF2-40B4-BE49-F238E27FC236}">
                <a16:creationId xmlns:a16="http://schemas.microsoft.com/office/drawing/2014/main" id="{23B93C9E-EF5E-9A40-A193-BFE5BFC3329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143000"/>
            <a:ext cx="9144000" cy="1857829"/>
          </a:xfrm>
          <a:prstGeom prst="rect">
            <a:avLst/>
          </a:prstGeom>
        </p:spPr>
      </p:pic>
      <p:pic>
        <p:nvPicPr>
          <p:cNvPr id="5" name="Picture 4">
            <a:extLst>
              <a:ext uri="{FF2B5EF4-FFF2-40B4-BE49-F238E27FC236}">
                <a16:creationId xmlns:a16="http://schemas.microsoft.com/office/drawing/2014/main" id="{1E93D789-05B8-2347-B43B-D29D23006F5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552" y="3160207"/>
            <a:ext cx="9034895" cy="3581400"/>
          </a:xfrm>
          <a:prstGeom prst="rect">
            <a:avLst/>
          </a:prstGeom>
        </p:spPr>
      </p:pic>
    </p:spTree>
    <p:extLst>
      <p:ext uri="{BB962C8B-B14F-4D97-AF65-F5344CB8AC3E}">
        <p14:creationId xmlns:p14="http://schemas.microsoft.com/office/powerpoint/2010/main" val="3979498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4CA5C-4710-034B-B6FD-6DD5F34F42BF}"/>
              </a:ext>
            </a:extLst>
          </p:cNvPr>
          <p:cNvSpPr>
            <a:spLocks noGrp="1"/>
          </p:cNvSpPr>
          <p:nvPr>
            <p:ph type="title"/>
          </p:nvPr>
        </p:nvSpPr>
        <p:spPr>
          <a:xfrm>
            <a:off x="457200" y="152400"/>
            <a:ext cx="8229600" cy="609600"/>
          </a:xfrm>
        </p:spPr>
        <p:txBody>
          <a:bodyPr>
            <a:normAutofit fontScale="90000"/>
          </a:bodyPr>
          <a:lstStyle/>
          <a:p>
            <a:r>
              <a:rPr lang="en-US" dirty="0">
                <a:solidFill>
                  <a:schemeClr val="accent2"/>
                </a:solidFill>
              </a:rPr>
              <a:t>Bishop</a:t>
            </a:r>
          </a:p>
        </p:txBody>
      </p:sp>
      <p:pic>
        <p:nvPicPr>
          <p:cNvPr id="4" name="Picture 3">
            <a:extLst>
              <a:ext uri="{FF2B5EF4-FFF2-40B4-BE49-F238E27FC236}">
                <a16:creationId xmlns:a16="http://schemas.microsoft.com/office/drawing/2014/main" id="{FBC0719C-C351-CC4D-AC03-2C7D1783382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688081"/>
            <a:ext cx="7467600" cy="815591"/>
          </a:xfrm>
          <a:prstGeom prst="rect">
            <a:avLst/>
          </a:prstGeom>
        </p:spPr>
      </p:pic>
      <p:pic>
        <p:nvPicPr>
          <p:cNvPr id="5" name="Picture 4">
            <a:extLst>
              <a:ext uri="{FF2B5EF4-FFF2-40B4-BE49-F238E27FC236}">
                <a16:creationId xmlns:a16="http://schemas.microsoft.com/office/drawing/2014/main" id="{347083F8-2DAB-AB4D-BA93-50ABD574742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90203" y="3189277"/>
            <a:ext cx="2895600" cy="3462126"/>
          </a:xfrm>
          <a:prstGeom prst="rect">
            <a:avLst/>
          </a:prstGeom>
        </p:spPr>
      </p:pic>
      <p:pic>
        <p:nvPicPr>
          <p:cNvPr id="6" name="Picture 5">
            <a:extLst>
              <a:ext uri="{FF2B5EF4-FFF2-40B4-BE49-F238E27FC236}">
                <a16:creationId xmlns:a16="http://schemas.microsoft.com/office/drawing/2014/main" id="{354CB0EC-7D00-BB4F-B6D8-E068F3F4496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7585" y="814506"/>
            <a:ext cx="6172200" cy="1855153"/>
          </a:xfrm>
          <a:prstGeom prst="rect">
            <a:avLst/>
          </a:prstGeom>
        </p:spPr>
      </p:pic>
      <p:pic>
        <p:nvPicPr>
          <p:cNvPr id="8" name="Picture 7">
            <a:extLst>
              <a:ext uri="{FF2B5EF4-FFF2-40B4-BE49-F238E27FC236}">
                <a16:creationId xmlns:a16="http://schemas.microsoft.com/office/drawing/2014/main" id="{C7933423-A249-314D-8797-AD521561D3E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477000" y="853686"/>
            <a:ext cx="1600200" cy="1684422"/>
          </a:xfrm>
          <a:prstGeom prst="rect">
            <a:avLst/>
          </a:prstGeom>
        </p:spPr>
      </p:pic>
    </p:spTree>
    <p:extLst>
      <p:ext uri="{BB962C8B-B14F-4D97-AF65-F5344CB8AC3E}">
        <p14:creationId xmlns:p14="http://schemas.microsoft.com/office/powerpoint/2010/main" val="17966453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5C70-1B76-EC42-902D-802A9762E88E}"/>
              </a:ext>
            </a:extLst>
          </p:cNvPr>
          <p:cNvSpPr>
            <a:spLocks noGrp="1"/>
          </p:cNvSpPr>
          <p:nvPr>
            <p:ph type="title"/>
          </p:nvPr>
        </p:nvSpPr>
        <p:spPr>
          <a:xfrm>
            <a:off x="457200" y="152400"/>
            <a:ext cx="8229600" cy="685800"/>
          </a:xfrm>
        </p:spPr>
        <p:txBody>
          <a:bodyPr>
            <a:normAutofit fontScale="90000"/>
          </a:bodyPr>
          <a:lstStyle/>
          <a:p>
            <a:r>
              <a:rPr lang="en-US" dirty="0">
                <a:solidFill>
                  <a:schemeClr val="accent2"/>
                </a:solidFill>
              </a:rPr>
              <a:t>Bishop Movement</a:t>
            </a:r>
          </a:p>
        </p:txBody>
      </p:sp>
      <p:pic>
        <p:nvPicPr>
          <p:cNvPr id="4" name="Picture 3">
            <a:extLst>
              <a:ext uri="{FF2B5EF4-FFF2-40B4-BE49-F238E27FC236}">
                <a16:creationId xmlns:a16="http://schemas.microsoft.com/office/drawing/2014/main" id="{82A3F8F2-403E-1B45-929A-C802AE42DAC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104900"/>
            <a:ext cx="9144000" cy="1905000"/>
          </a:xfrm>
          <a:prstGeom prst="rect">
            <a:avLst/>
          </a:prstGeom>
        </p:spPr>
      </p:pic>
      <p:pic>
        <p:nvPicPr>
          <p:cNvPr id="6" name="Picture 5">
            <a:extLst>
              <a:ext uri="{FF2B5EF4-FFF2-40B4-BE49-F238E27FC236}">
                <a16:creationId xmlns:a16="http://schemas.microsoft.com/office/drawing/2014/main" id="{BB459020-0BA4-8A40-A740-936C3DB9761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85899" y="3276600"/>
            <a:ext cx="6172201" cy="3191849"/>
          </a:xfrm>
          <a:prstGeom prst="rect">
            <a:avLst/>
          </a:prstGeom>
        </p:spPr>
      </p:pic>
    </p:spTree>
    <p:extLst>
      <p:ext uri="{BB962C8B-B14F-4D97-AF65-F5344CB8AC3E}">
        <p14:creationId xmlns:p14="http://schemas.microsoft.com/office/powerpoint/2010/main" val="36870724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EAD40-39F1-3F4E-807E-C6190DEA1DD3}"/>
              </a:ext>
            </a:extLst>
          </p:cNvPr>
          <p:cNvSpPr>
            <a:spLocks noGrp="1"/>
          </p:cNvSpPr>
          <p:nvPr>
            <p:ph type="title"/>
          </p:nvPr>
        </p:nvSpPr>
        <p:spPr>
          <a:xfrm>
            <a:off x="457200" y="0"/>
            <a:ext cx="8229600" cy="685800"/>
          </a:xfrm>
        </p:spPr>
        <p:txBody>
          <a:bodyPr>
            <a:normAutofit fontScale="90000"/>
          </a:bodyPr>
          <a:lstStyle/>
          <a:p>
            <a:r>
              <a:rPr lang="en-US" dirty="0">
                <a:solidFill>
                  <a:schemeClr val="accent2"/>
                </a:solidFill>
              </a:rPr>
              <a:t>Knight</a:t>
            </a:r>
          </a:p>
        </p:txBody>
      </p:sp>
      <p:pic>
        <p:nvPicPr>
          <p:cNvPr id="4" name="Picture 3">
            <a:extLst>
              <a:ext uri="{FF2B5EF4-FFF2-40B4-BE49-F238E27FC236}">
                <a16:creationId xmlns:a16="http://schemas.microsoft.com/office/drawing/2014/main" id="{098A349A-7406-D44E-90C9-3BD0D64927F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685800"/>
            <a:ext cx="9144000" cy="4800600"/>
          </a:xfrm>
          <a:prstGeom prst="rect">
            <a:avLst/>
          </a:prstGeom>
        </p:spPr>
      </p:pic>
      <p:pic>
        <p:nvPicPr>
          <p:cNvPr id="6" name="Picture 5">
            <a:extLst>
              <a:ext uri="{FF2B5EF4-FFF2-40B4-BE49-F238E27FC236}">
                <a16:creationId xmlns:a16="http://schemas.microsoft.com/office/drawing/2014/main" id="{5F134037-9A78-7649-B954-18AD3393F6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486400"/>
            <a:ext cx="9144000" cy="1480662"/>
          </a:xfrm>
          <a:prstGeom prst="rect">
            <a:avLst/>
          </a:prstGeom>
        </p:spPr>
      </p:pic>
    </p:spTree>
    <p:extLst>
      <p:ext uri="{BB962C8B-B14F-4D97-AF65-F5344CB8AC3E}">
        <p14:creationId xmlns:p14="http://schemas.microsoft.com/office/powerpoint/2010/main" val="15131553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011CB-43A6-CC44-87CD-2D6D69CE745B}"/>
              </a:ext>
            </a:extLst>
          </p:cNvPr>
          <p:cNvSpPr>
            <a:spLocks noGrp="1"/>
          </p:cNvSpPr>
          <p:nvPr>
            <p:ph type="title"/>
          </p:nvPr>
        </p:nvSpPr>
        <p:spPr>
          <a:xfrm>
            <a:off x="457200" y="152400"/>
            <a:ext cx="8229600" cy="685800"/>
          </a:xfrm>
        </p:spPr>
        <p:txBody>
          <a:bodyPr>
            <a:normAutofit fontScale="90000"/>
          </a:bodyPr>
          <a:lstStyle/>
          <a:p>
            <a:r>
              <a:rPr lang="en-US" dirty="0">
                <a:solidFill>
                  <a:schemeClr val="accent2"/>
                </a:solidFill>
              </a:rPr>
              <a:t>More about the Knight</a:t>
            </a:r>
          </a:p>
        </p:txBody>
      </p:sp>
      <p:pic>
        <p:nvPicPr>
          <p:cNvPr id="4" name="Picture 3">
            <a:extLst>
              <a:ext uri="{FF2B5EF4-FFF2-40B4-BE49-F238E27FC236}">
                <a16:creationId xmlns:a16="http://schemas.microsoft.com/office/drawing/2014/main" id="{C1DADDCA-486D-824A-BF24-7FC8F023339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1718" y="894549"/>
            <a:ext cx="8860564" cy="954866"/>
          </a:xfrm>
          <a:prstGeom prst="rect">
            <a:avLst/>
          </a:prstGeom>
        </p:spPr>
      </p:pic>
      <p:pic>
        <p:nvPicPr>
          <p:cNvPr id="5" name="Picture 4">
            <a:extLst>
              <a:ext uri="{FF2B5EF4-FFF2-40B4-BE49-F238E27FC236}">
                <a16:creationId xmlns:a16="http://schemas.microsoft.com/office/drawing/2014/main" id="{02DB01E6-F009-6D4C-B8D9-A08498297E1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14400" y="1896885"/>
            <a:ext cx="7315200" cy="2895600"/>
          </a:xfrm>
          <a:prstGeom prst="rect">
            <a:avLst/>
          </a:prstGeom>
        </p:spPr>
      </p:pic>
      <p:pic>
        <p:nvPicPr>
          <p:cNvPr id="6" name="Picture 5">
            <a:extLst>
              <a:ext uri="{FF2B5EF4-FFF2-40B4-BE49-F238E27FC236}">
                <a16:creationId xmlns:a16="http://schemas.microsoft.com/office/drawing/2014/main" id="{0800E452-A86D-5040-8DCE-70435F43446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69963" y="4839956"/>
            <a:ext cx="8416837" cy="1896554"/>
          </a:xfrm>
          <a:prstGeom prst="rect">
            <a:avLst/>
          </a:prstGeom>
        </p:spPr>
      </p:pic>
    </p:spTree>
    <p:extLst>
      <p:ext uri="{BB962C8B-B14F-4D97-AF65-F5344CB8AC3E}">
        <p14:creationId xmlns:p14="http://schemas.microsoft.com/office/powerpoint/2010/main" val="6918319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83C6B0-90D8-B543-9C6F-EB26578E2024}"/>
              </a:ext>
            </a:extLst>
          </p:cNvPr>
          <p:cNvSpPr>
            <a:spLocks noGrp="1"/>
          </p:cNvSpPr>
          <p:nvPr>
            <p:ph type="title"/>
          </p:nvPr>
        </p:nvSpPr>
        <p:spPr>
          <a:xfrm>
            <a:off x="457200" y="152400"/>
            <a:ext cx="8229600" cy="609600"/>
          </a:xfrm>
        </p:spPr>
        <p:txBody>
          <a:bodyPr>
            <a:normAutofit fontScale="90000"/>
          </a:bodyPr>
          <a:lstStyle/>
          <a:p>
            <a:r>
              <a:rPr lang="en-US" dirty="0">
                <a:solidFill>
                  <a:schemeClr val="accent2"/>
                </a:solidFill>
              </a:rPr>
              <a:t>Queen Movement</a:t>
            </a:r>
          </a:p>
        </p:txBody>
      </p:sp>
      <p:pic>
        <p:nvPicPr>
          <p:cNvPr id="5" name="Picture 4">
            <a:extLst>
              <a:ext uri="{FF2B5EF4-FFF2-40B4-BE49-F238E27FC236}">
                <a16:creationId xmlns:a16="http://schemas.microsoft.com/office/drawing/2014/main" id="{324E66D9-1BFD-F04B-AA2D-9962E087F1B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68" y="762000"/>
            <a:ext cx="9143332" cy="2003490"/>
          </a:xfrm>
          <a:prstGeom prst="rect">
            <a:avLst/>
          </a:prstGeom>
        </p:spPr>
      </p:pic>
      <p:pic>
        <p:nvPicPr>
          <p:cNvPr id="6" name="Picture 5">
            <a:extLst>
              <a:ext uri="{FF2B5EF4-FFF2-40B4-BE49-F238E27FC236}">
                <a16:creationId xmlns:a16="http://schemas.microsoft.com/office/drawing/2014/main" id="{A778E196-EBBD-7F4A-BF50-D26A51EDDE1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200" y="5540107"/>
            <a:ext cx="9209365" cy="1317893"/>
          </a:xfrm>
          <a:prstGeom prst="rect">
            <a:avLst/>
          </a:prstGeom>
        </p:spPr>
      </p:pic>
      <p:pic>
        <p:nvPicPr>
          <p:cNvPr id="7" name="Picture 6">
            <a:extLst>
              <a:ext uri="{FF2B5EF4-FFF2-40B4-BE49-F238E27FC236}">
                <a16:creationId xmlns:a16="http://schemas.microsoft.com/office/drawing/2014/main" id="{8EB10F8A-8A3D-E246-B6AF-DF819CC05D2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975782" y="2819400"/>
            <a:ext cx="5105400" cy="2643868"/>
          </a:xfrm>
          <a:prstGeom prst="rect">
            <a:avLst/>
          </a:prstGeom>
        </p:spPr>
      </p:pic>
    </p:spTree>
    <p:extLst>
      <p:ext uri="{BB962C8B-B14F-4D97-AF65-F5344CB8AC3E}">
        <p14:creationId xmlns:p14="http://schemas.microsoft.com/office/powerpoint/2010/main" val="7691671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19398-3ED4-A84B-9337-36490033DC27}"/>
              </a:ext>
            </a:extLst>
          </p:cNvPr>
          <p:cNvSpPr>
            <a:spLocks noGrp="1"/>
          </p:cNvSpPr>
          <p:nvPr>
            <p:ph type="title"/>
          </p:nvPr>
        </p:nvSpPr>
        <p:spPr>
          <a:xfrm>
            <a:off x="457200" y="304800"/>
            <a:ext cx="8229600" cy="609600"/>
          </a:xfrm>
        </p:spPr>
        <p:txBody>
          <a:bodyPr>
            <a:normAutofit fontScale="90000"/>
          </a:bodyPr>
          <a:lstStyle/>
          <a:p>
            <a:r>
              <a:rPr lang="en-US" dirty="0">
                <a:solidFill>
                  <a:schemeClr val="accent2"/>
                </a:solidFill>
              </a:rPr>
              <a:t>More about the Queen</a:t>
            </a:r>
          </a:p>
        </p:txBody>
      </p:sp>
      <p:pic>
        <p:nvPicPr>
          <p:cNvPr id="4" name="Picture 3">
            <a:extLst>
              <a:ext uri="{FF2B5EF4-FFF2-40B4-BE49-F238E27FC236}">
                <a16:creationId xmlns:a16="http://schemas.microsoft.com/office/drawing/2014/main" id="{4256AB02-9A03-C341-81FA-4A074B6CFBB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600200"/>
            <a:ext cx="9144000" cy="4644040"/>
          </a:xfrm>
          <a:prstGeom prst="rect">
            <a:avLst/>
          </a:prstGeom>
        </p:spPr>
      </p:pic>
    </p:spTree>
    <p:extLst>
      <p:ext uri="{BB962C8B-B14F-4D97-AF65-F5344CB8AC3E}">
        <p14:creationId xmlns:p14="http://schemas.microsoft.com/office/powerpoint/2010/main" val="40107046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CC7CF8-0955-694A-B726-CCC1BD5B61D9}"/>
              </a:ext>
            </a:extLst>
          </p:cNvPr>
          <p:cNvSpPr>
            <a:spLocks noGrp="1"/>
          </p:cNvSpPr>
          <p:nvPr>
            <p:ph type="title"/>
          </p:nvPr>
        </p:nvSpPr>
        <p:spPr>
          <a:xfrm>
            <a:off x="457200" y="152400"/>
            <a:ext cx="8229600" cy="609600"/>
          </a:xfrm>
        </p:spPr>
        <p:txBody>
          <a:bodyPr>
            <a:normAutofit fontScale="90000"/>
          </a:bodyPr>
          <a:lstStyle/>
          <a:p>
            <a:r>
              <a:rPr lang="en-US" dirty="0">
                <a:solidFill>
                  <a:schemeClr val="accent2"/>
                </a:solidFill>
              </a:rPr>
              <a:t>Requirement 4</a:t>
            </a:r>
          </a:p>
        </p:txBody>
      </p:sp>
      <p:sp>
        <p:nvSpPr>
          <p:cNvPr id="4" name="Rectangle 3">
            <a:extLst>
              <a:ext uri="{FF2B5EF4-FFF2-40B4-BE49-F238E27FC236}">
                <a16:creationId xmlns:a16="http://schemas.microsoft.com/office/drawing/2014/main" id="{4586E654-D114-1047-BE85-26317F826417}"/>
              </a:ext>
            </a:extLst>
          </p:cNvPr>
          <p:cNvSpPr/>
          <p:nvPr/>
        </p:nvSpPr>
        <p:spPr>
          <a:xfrm>
            <a:off x="457200" y="1028343"/>
            <a:ext cx="8229600" cy="5262979"/>
          </a:xfrm>
          <a:prstGeom prst="rect">
            <a:avLst/>
          </a:prstGeom>
        </p:spPr>
        <p:txBody>
          <a:bodyPr wrap="square">
            <a:spAutoFit/>
          </a:bodyPr>
          <a:lstStyle/>
          <a:p>
            <a:pPr>
              <a:buFont typeface="+mj-lt"/>
              <a:buAutoNum type="arabicPeriod"/>
            </a:pPr>
            <a:r>
              <a:rPr lang="en-US" sz="2800" dirty="0">
                <a:solidFill>
                  <a:schemeClr val="accent2"/>
                </a:solidFill>
                <a:latin typeface="Verdana" panose="020B0604030504040204" pitchFamily="34" charset="0"/>
              </a:rPr>
              <a:t>Do the following:</a:t>
            </a:r>
          </a:p>
          <a:p>
            <a:pPr marL="742950" lvl="1" indent="-285750">
              <a:buFont typeface="+mj-lt"/>
              <a:buAutoNum type="alphaLcPeriod"/>
            </a:pPr>
            <a:r>
              <a:rPr lang="en-US" sz="2800" dirty="0">
                <a:solidFill>
                  <a:schemeClr val="accent2"/>
                </a:solidFill>
                <a:latin typeface="Verdana" panose="020B0604030504040204" pitchFamily="34" charset="0"/>
              </a:rPr>
              <a:t>Demonstrate scorekeeping using the algebraic system of chess notation.</a:t>
            </a:r>
          </a:p>
          <a:p>
            <a:pPr marL="742950" lvl="1" indent="-285750">
              <a:buFont typeface="+mj-lt"/>
              <a:buAutoNum type="alphaLcPeriod"/>
            </a:pPr>
            <a:r>
              <a:rPr lang="en-US" sz="2800" dirty="0">
                <a:solidFill>
                  <a:schemeClr val="accent2"/>
                </a:solidFill>
                <a:latin typeface="Verdana" panose="020B0604030504040204" pitchFamily="34" charset="0"/>
              </a:rPr>
              <a:t>Discuss the differences between the opening, the middle game, and the endgame.</a:t>
            </a:r>
          </a:p>
          <a:p>
            <a:pPr marL="742950" lvl="1" indent="-285750">
              <a:buFont typeface="+mj-lt"/>
              <a:buAutoNum type="alphaLcPeriod"/>
            </a:pPr>
            <a:r>
              <a:rPr lang="en-US" sz="2800" dirty="0">
                <a:solidFill>
                  <a:schemeClr val="accent2"/>
                </a:solidFill>
                <a:latin typeface="Verdana" panose="020B0604030504040204" pitchFamily="34" charset="0"/>
              </a:rPr>
              <a:t>Explain four opening principles.</a:t>
            </a:r>
          </a:p>
          <a:p>
            <a:pPr marL="742950" lvl="1" indent="-285750">
              <a:buFont typeface="+mj-lt"/>
              <a:buAutoNum type="alphaLcPeriod"/>
            </a:pPr>
            <a:r>
              <a:rPr lang="en-US" sz="2800" dirty="0">
                <a:solidFill>
                  <a:schemeClr val="accent2"/>
                </a:solidFill>
                <a:latin typeface="Verdana" panose="020B0604030504040204" pitchFamily="34" charset="0"/>
              </a:rPr>
              <a:t>Explain the four rules for castling.</a:t>
            </a:r>
          </a:p>
          <a:p>
            <a:pPr marL="742950" lvl="1" indent="-285750">
              <a:buFont typeface="+mj-lt"/>
              <a:buAutoNum type="alphaLcPeriod"/>
            </a:pPr>
            <a:r>
              <a:rPr lang="en-US" sz="2800" dirty="0">
                <a:solidFill>
                  <a:schemeClr val="accent2"/>
                </a:solidFill>
                <a:latin typeface="Verdana" panose="020B0604030504040204" pitchFamily="34" charset="0"/>
              </a:rPr>
              <a:t>On a chessboard, demonstrate a "scholar's mate" and a "fool's mate."</a:t>
            </a:r>
          </a:p>
          <a:p>
            <a:pPr marL="742950" lvl="1" indent="-285750">
              <a:buFont typeface="+mj-lt"/>
              <a:buAutoNum type="alphaLcPeriod"/>
            </a:pPr>
            <a:r>
              <a:rPr lang="en-US" sz="2800" dirty="0">
                <a:solidFill>
                  <a:schemeClr val="accent2"/>
                </a:solidFill>
                <a:latin typeface="Verdana" panose="020B0604030504040204" pitchFamily="34" charset="0"/>
              </a:rPr>
              <a:t>Demonstrate on a chessboard four ways a chess game can end in a draw.</a:t>
            </a:r>
            <a:endParaRPr lang="en-US" sz="2800" b="0" i="0" dirty="0">
              <a:solidFill>
                <a:schemeClr val="accent2"/>
              </a:solidFill>
              <a:effectLst/>
              <a:latin typeface="Verdana" panose="020B0604030504040204" pitchFamily="34" charset="0"/>
            </a:endParaRPr>
          </a:p>
        </p:txBody>
      </p:sp>
    </p:spTree>
    <p:extLst>
      <p:ext uri="{BB962C8B-B14F-4D97-AF65-F5344CB8AC3E}">
        <p14:creationId xmlns:p14="http://schemas.microsoft.com/office/powerpoint/2010/main" val="3636519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C1FD0E-6CD7-0E48-BC32-7EE0D9208838}"/>
              </a:ext>
            </a:extLst>
          </p:cNvPr>
          <p:cNvSpPr>
            <a:spLocks noGrp="1"/>
          </p:cNvSpPr>
          <p:nvPr>
            <p:ph idx="1"/>
          </p:nvPr>
        </p:nvSpPr>
        <p:spPr>
          <a:xfrm>
            <a:off x="464507" y="1219200"/>
            <a:ext cx="8229600" cy="5410200"/>
          </a:xfrm>
        </p:spPr>
        <p:txBody>
          <a:bodyPr>
            <a:normAutofit/>
          </a:bodyPr>
          <a:lstStyle/>
          <a:p>
            <a:r>
              <a:rPr lang="en-US" sz="2800" dirty="0"/>
              <a:t>Having a merit badge pamphlet is not required.  </a:t>
            </a:r>
          </a:p>
          <a:p>
            <a:r>
              <a:rPr lang="en-US" sz="2800" dirty="0"/>
              <a:t>A pamphlet can be (optionally) purchased at the Scout Shop.</a:t>
            </a:r>
          </a:p>
          <a:p>
            <a:r>
              <a:rPr lang="en-US" sz="2800" dirty="0"/>
              <a:t>Some versions have been posted online, probably breaking copyright rules.</a:t>
            </a:r>
          </a:p>
          <a:p>
            <a:r>
              <a:rPr lang="en-US" sz="2800" dirty="0"/>
              <a:t>If you happen to find one, it may help you study this badge after our discussions.</a:t>
            </a:r>
          </a:p>
          <a:p>
            <a:endParaRPr lang="en-US" sz="2800" dirty="0"/>
          </a:p>
          <a:p>
            <a:pPr marL="0" indent="0">
              <a:buNone/>
            </a:pPr>
            <a:r>
              <a:rPr lang="en-US" sz="2800" dirty="0"/>
              <a:t>https://troop577wichita.weebly.com/uploads/1/1/2/2/11225514/chess_2011.pdf</a:t>
            </a:r>
          </a:p>
        </p:txBody>
      </p:sp>
      <p:sp>
        <p:nvSpPr>
          <p:cNvPr id="3" name="Title 2">
            <a:extLst>
              <a:ext uri="{FF2B5EF4-FFF2-40B4-BE49-F238E27FC236}">
                <a16:creationId xmlns:a16="http://schemas.microsoft.com/office/drawing/2014/main" id="{74338254-5947-AB42-ABC9-E89AA0E2D32D}"/>
              </a:ext>
            </a:extLst>
          </p:cNvPr>
          <p:cNvSpPr>
            <a:spLocks noGrp="1"/>
          </p:cNvSpPr>
          <p:nvPr>
            <p:ph type="title"/>
          </p:nvPr>
        </p:nvSpPr>
        <p:spPr>
          <a:xfrm>
            <a:off x="464507" y="381000"/>
            <a:ext cx="8229600" cy="609600"/>
          </a:xfrm>
        </p:spPr>
        <p:txBody>
          <a:bodyPr>
            <a:normAutofit fontScale="90000"/>
          </a:bodyPr>
          <a:lstStyle/>
          <a:p>
            <a:r>
              <a:rPr lang="en-US" dirty="0">
                <a:solidFill>
                  <a:schemeClr val="accent2"/>
                </a:solidFill>
              </a:rPr>
              <a:t>Merit Badge Pamphlet is a handy tool</a:t>
            </a:r>
          </a:p>
        </p:txBody>
      </p:sp>
    </p:spTree>
    <p:extLst>
      <p:ext uri="{BB962C8B-B14F-4D97-AF65-F5344CB8AC3E}">
        <p14:creationId xmlns:p14="http://schemas.microsoft.com/office/powerpoint/2010/main" val="32136713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F5CFF7-8E96-5D41-88A5-723259FB3B89}"/>
              </a:ext>
            </a:extLst>
          </p:cNvPr>
          <p:cNvSpPr>
            <a:spLocks noGrp="1"/>
          </p:cNvSpPr>
          <p:nvPr>
            <p:ph type="title"/>
          </p:nvPr>
        </p:nvSpPr>
        <p:spPr>
          <a:xfrm>
            <a:off x="457200" y="152400"/>
            <a:ext cx="8229600" cy="685800"/>
          </a:xfrm>
        </p:spPr>
        <p:txBody>
          <a:bodyPr>
            <a:normAutofit fontScale="90000"/>
          </a:bodyPr>
          <a:lstStyle/>
          <a:p>
            <a:r>
              <a:rPr lang="en-US" dirty="0" err="1">
                <a:solidFill>
                  <a:schemeClr val="accent2"/>
                </a:solidFill>
              </a:rPr>
              <a:t>Req’t</a:t>
            </a:r>
            <a:r>
              <a:rPr lang="en-US" dirty="0">
                <a:solidFill>
                  <a:schemeClr val="accent2"/>
                </a:solidFill>
              </a:rPr>
              <a:t> 4.a: Algebraic Notation</a:t>
            </a:r>
          </a:p>
        </p:txBody>
      </p:sp>
      <p:pic>
        <p:nvPicPr>
          <p:cNvPr id="5" name="Picture 4">
            <a:extLst>
              <a:ext uri="{FF2B5EF4-FFF2-40B4-BE49-F238E27FC236}">
                <a16:creationId xmlns:a16="http://schemas.microsoft.com/office/drawing/2014/main" id="{05D524D4-5272-A249-9167-04F83316E9C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 y="873677"/>
            <a:ext cx="3048000" cy="3060094"/>
          </a:xfrm>
          <a:prstGeom prst="rect">
            <a:avLst/>
          </a:prstGeom>
        </p:spPr>
      </p:pic>
      <p:sp>
        <p:nvSpPr>
          <p:cNvPr id="6" name="TextBox 5">
            <a:extLst>
              <a:ext uri="{FF2B5EF4-FFF2-40B4-BE49-F238E27FC236}">
                <a16:creationId xmlns:a16="http://schemas.microsoft.com/office/drawing/2014/main" id="{34AC7205-EE80-504D-9EE2-679F041A2869}"/>
              </a:ext>
            </a:extLst>
          </p:cNvPr>
          <p:cNvSpPr txBox="1"/>
          <p:nvPr/>
        </p:nvSpPr>
        <p:spPr>
          <a:xfrm>
            <a:off x="3812969" y="858083"/>
            <a:ext cx="5029200" cy="5909310"/>
          </a:xfrm>
          <a:prstGeom prst="rect">
            <a:avLst/>
          </a:prstGeom>
          <a:noFill/>
        </p:spPr>
        <p:txBody>
          <a:bodyPr wrap="square" rtlCol="0">
            <a:spAutoFit/>
          </a:bodyPr>
          <a:lstStyle/>
          <a:p>
            <a:pPr marL="285750" indent="-285750">
              <a:buFont typeface="Arial" panose="020B0604020202020204" pitchFamily="34" charset="0"/>
              <a:buChar char="•"/>
            </a:pPr>
            <a:r>
              <a:rPr lang="en-US" dirty="0"/>
              <a:t>Indicate where you move with piece, rank, and file (row and column).  If the piece is a pawn, just indicate rank and file.  Use lower case letters for file, capital letters for pieces.</a:t>
            </a:r>
          </a:p>
          <a:p>
            <a:pPr marL="285750" indent="-285750">
              <a:buFont typeface="Arial" panose="020B0604020202020204" pitchFamily="34" charset="0"/>
              <a:buChar char="•"/>
            </a:pPr>
            <a:r>
              <a:rPr lang="en-US" dirty="0"/>
              <a:t>All non-pawn pieces have a capital letter associated to them: “K” – King, ”N” – Knight,         “Q” – Queen, “R” – Rook, “B” – Bishop.</a:t>
            </a:r>
          </a:p>
          <a:p>
            <a:pPr marL="285750" indent="-285750">
              <a:buFont typeface="Arial" panose="020B0604020202020204" pitchFamily="34" charset="0"/>
              <a:buChar char="•"/>
            </a:pPr>
            <a:r>
              <a:rPr lang="en-US" dirty="0"/>
              <a:t>If more than one piece of the same type could have made the move, use the source rank or file first.  Example: Rae1 or N8d7.</a:t>
            </a:r>
          </a:p>
          <a:p>
            <a:pPr marL="285750" indent="-285750">
              <a:buFont typeface="Arial" panose="020B0604020202020204" pitchFamily="34" charset="0"/>
              <a:buChar char="•"/>
            </a:pPr>
            <a:r>
              <a:rPr lang="en-US" dirty="0"/>
              <a:t>When you capture a piece, place an ”x” between the name of the piece and the destination. Example: Kxe2, or Qxh5.</a:t>
            </a:r>
          </a:p>
          <a:p>
            <a:pPr marL="285750" indent="-285750">
              <a:buFont typeface="Arial" panose="020B0604020202020204" pitchFamily="34" charset="0"/>
              <a:buChar char="•"/>
            </a:pPr>
            <a:r>
              <a:rPr lang="en-US" dirty="0"/>
              <a:t>When a pawn reached the final rank, indicate the square moved to and the final piece.  Example: a8=Q.</a:t>
            </a:r>
          </a:p>
          <a:p>
            <a:pPr marL="285750" indent="-285750">
              <a:buFont typeface="Arial" panose="020B0604020202020204" pitchFamily="34" charset="0"/>
              <a:buChar char="•"/>
            </a:pPr>
            <a:r>
              <a:rPr lang="en-US" dirty="0"/>
              <a:t>When you castle, you write O-O for king side, or O-O-O for queen side.</a:t>
            </a:r>
          </a:p>
          <a:p>
            <a:pPr marL="285750" indent="-285750">
              <a:buFont typeface="Arial" panose="020B0604020202020204" pitchFamily="34" charset="0"/>
              <a:buChar char="•"/>
            </a:pPr>
            <a:r>
              <a:rPr lang="en-US" dirty="0"/>
              <a:t>A check is indicated by a plus at the end of the move.  Example: Rh8+ or Qxe2+. Mate can be “#” or “mate”</a:t>
            </a:r>
          </a:p>
        </p:txBody>
      </p:sp>
      <p:sp>
        <p:nvSpPr>
          <p:cNvPr id="8" name="TextBox 7">
            <a:extLst>
              <a:ext uri="{FF2B5EF4-FFF2-40B4-BE49-F238E27FC236}">
                <a16:creationId xmlns:a16="http://schemas.microsoft.com/office/drawing/2014/main" id="{AE46BAB6-A893-A84F-B1E7-98F1DF21EB03}"/>
              </a:ext>
            </a:extLst>
          </p:cNvPr>
          <p:cNvSpPr txBox="1"/>
          <p:nvPr/>
        </p:nvSpPr>
        <p:spPr>
          <a:xfrm>
            <a:off x="304800" y="3981033"/>
            <a:ext cx="3505200" cy="2800767"/>
          </a:xfrm>
          <a:prstGeom prst="rect">
            <a:avLst/>
          </a:prstGeom>
          <a:noFill/>
        </p:spPr>
        <p:txBody>
          <a:bodyPr wrap="square" rtlCol="0">
            <a:spAutoFit/>
          </a:bodyPr>
          <a:lstStyle/>
          <a:p>
            <a:pPr algn="just"/>
            <a:r>
              <a:rPr lang="en-US" sz="1600" dirty="0"/>
              <a:t>Each line of squares going left to right across the board is called a “rank”. For example, at the start of the game, all your pawns are on the same rank. Ranks are numbered 1, 2, 3, 4, 5, 6, 7, 8. </a:t>
            </a:r>
            <a:r>
              <a:rPr lang="en-US" sz="1600" b="1" dirty="0"/>
              <a:t>The first rank is always where White sets up his major pieces; the eighth rank is where Black sets up his major pieces.</a:t>
            </a:r>
            <a:r>
              <a:rPr lang="en-US" sz="1600" dirty="0"/>
              <a:t> No matter what color you play, the rank in front of Black is always #8!</a:t>
            </a:r>
          </a:p>
        </p:txBody>
      </p:sp>
    </p:spTree>
    <p:extLst>
      <p:ext uri="{BB962C8B-B14F-4D97-AF65-F5344CB8AC3E}">
        <p14:creationId xmlns:p14="http://schemas.microsoft.com/office/powerpoint/2010/main" val="617285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6A3E0-9EF6-6A47-B098-165886F4A912}"/>
              </a:ext>
            </a:extLst>
          </p:cNvPr>
          <p:cNvSpPr>
            <a:spLocks noGrp="1"/>
          </p:cNvSpPr>
          <p:nvPr>
            <p:ph type="title"/>
          </p:nvPr>
        </p:nvSpPr>
        <p:spPr>
          <a:xfrm>
            <a:off x="457200" y="152400"/>
            <a:ext cx="8229600" cy="762000"/>
          </a:xfrm>
        </p:spPr>
        <p:txBody>
          <a:bodyPr>
            <a:normAutofit fontScale="90000"/>
          </a:bodyPr>
          <a:lstStyle/>
          <a:p>
            <a:r>
              <a:rPr lang="en-US" dirty="0">
                <a:solidFill>
                  <a:schemeClr val="accent2"/>
                </a:solidFill>
              </a:rPr>
              <a:t>Req’ t 4.b: Opening, Middle, End game</a:t>
            </a:r>
          </a:p>
        </p:txBody>
      </p:sp>
      <p:sp>
        <p:nvSpPr>
          <p:cNvPr id="3" name="TextBox 2">
            <a:extLst>
              <a:ext uri="{FF2B5EF4-FFF2-40B4-BE49-F238E27FC236}">
                <a16:creationId xmlns:a16="http://schemas.microsoft.com/office/drawing/2014/main" id="{71E580D8-ED25-CB43-9851-9F9CE45F3950}"/>
              </a:ext>
            </a:extLst>
          </p:cNvPr>
          <p:cNvSpPr txBox="1"/>
          <p:nvPr/>
        </p:nvSpPr>
        <p:spPr>
          <a:xfrm>
            <a:off x="533400" y="1066800"/>
            <a:ext cx="7772400" cy="5262979"/>
          </a:xfrm>
          <a:prstGeom prst="rect">
            <a:avLst/>
          </a:prstGeom>
          <a:noFill/>
        </p:spPr>
        <p:txBody>
          <a:bodyPr wrap="square" rtlCol="0">
            <a:spAutoFit/>
          </a:bodyPr>
          <a:lstStyle/>
          <a:p>
            <a:pPr marL="285750" indent="-285750">
              <a:buFont typeface="Arial" panose="020B0604020202020204" pitchFamily="34" charset="0"/>
              <a:buChar char="•"/>
            </a:pPr>
            <a:r>
              <a:rPr lang="en-US" sz="2800" dirty="0"/>
              <a:t>Opening</a:t>
            </a:r>
          </a:p>
          <a:p>
            <a:pPr marL="800100" lvl="1" indent="-342900">
              <a:buFont typeface="Wingdings" pitchFamily="2" charset="2"/>
              <a:buChar char="ü"/>
            </a:pPr>
            <a:r>
              <a:rPr lang="en-US" sz="2800" dirty="0"/>
              <a:t>The first 4 to 10 moves</a:t>
            </a:r>
          </a:p>
          <a:p>
            <a:pPr marL="800100" lvl="1" indent="-342900">
              <a:buFont typeface="Wingdings" pitchFamily="2" charset="2"/>
              <a:buChar char="ü"/>
            </a:pPr>
            <a:r>
              <a:rPr lang="en-US" sz="2800" dirty="0"/>
              <a:t>Many sequences well known</a:t>
            </a:r>
          </a:p>
          <a:p>
            <a:pPr marL="800100" lvl="1" indent="-342900">
              <a:buFont typeface="Wingdings" pitchFamily="2" charset="2"/>
              <a:buChar char="ü"/>
            </a:pPr>
            <a:r>
              <a:rPr lang="en-US" sz="2800" dirty="0"/>
              <a:t>Well studied and memorized</a:t>
            </a:r>
          </a:p>
          <a:p>
            <a:pPr marL="285750" indent="-285750">
              <a:buFont typeface="Arial" panose="020B0604020202020204" pitchFamily="34" charset="0"/>
              <a:buChar char="•"/>
            </a:pPr>
            <a:r>
              <a:rPr lang="en-US" sz="2800" dirty="0"/>
              <a:t>Middle Game</a:t>
            </a:r>
          </a:p>
          <a:p>
            <a:pPr marL="800100" lvl="1" indent="-342900">
              <a:buFont typeface="Wingdings" pitchFamily="2" charset="2"/>
              <a:buChar char="ü"/>
            </a:pPr>
            <a:r>
              <a:rPr lang="en-US" sz="2800" dirty="0"/>
              <a:t>More complicated with more options</a:t>
            </a:r>
          </a:p>
          <a:p>
            <a:pPr marL="800100" lvl="1" indent="-342900">
              <a:buFont typeface="Wingdings" pitchFamily="2" charset="2"/>
              <a:buChar char="ü"/>
            </a:pPr>
            <a:r>
              <a:rPr lang="en-US" sz="2800" dirty="0"/>
              <a:t>Must rely on strategies and planning</a:t>
            </a:r>
          </a:p>
          <a:p>
            <a:pPr marL="285750" indent="-285750">
              <a:buFont typeface="Arial" panose="020B0604020202020204" pitchFamily="34" charset="0"/>
              <a:buChar char="•"/>
            </a:pPr>
            <a:r>
              <a:rPr lang="en-US" sz="2800" dirty="0"/>
              <a:t>End Game</a:t>
            </a:r>
          </a:p>
          <a:p>
            <a:pPr marL="800100" lvl="1" indent="-342900">
              <a:buFont typeface="Wingdings" pitchFamily="2" charset="2"/>
              <a:buChar char="ü"/>
            </a:pPr>
            <a:r>
              <a:rPr lang="en-US" sz="2800" dirty="0"/>
              <a:t>Final stage with few pieces left</a:t>
            </a:r>
          </a:p>
          <a:p>
            <a:pPr marL="800100" lvl="1" indent="-342900">
              <a:buFont typeface="Wingdings" pitchFamily="2" charset="2"/>
              <a:buChar char="ü"/>
            </a:pPr>
            <a:r>
              <a:rPr lang="en-US" sz="2800" dirty="0"/>
              <a:t>Work to promote pawns</a:t>
            </a:r>
          </a:p>
          <a:p>
            <a:pPr marL="800100" lvl="1" indent="-342900">
              <a:buFont typeface="Wingdings" pitchFamily="2" charset="2"/>
              <a:buChar char="ü"/>
            </a:pPr>
            <a:r>
              <a:rPr lang="en-US" sz="2800" dirty="0"/>
              <a:t>Understand how to checkmate with certain piece combinations</a:t>
            </a:r>
          </a:p>
        </p:txBody>
      </p:sp>
    </p:spTree>
    <p:extLst>
      <p:ext uri="{BB962C8B-B14F-4D97-AF65-F5344CB8AC3E}">
        <p14:creationId xmlns:p14="http://schemas.microsoft.com/office/powerpoint/2010/main" val="25306902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BE0E12-74FD-124F-8C14-0CEBE2510F43}"/>
              </a:ext>
            </a:extLst>
          </p:cNvPr>
          <p:cNvSpPr>
            <a:spLocks noGrp="1"/>
          </p:cNvSpPr>
          <p:nvPr>
            <p:ph idx="1"/>
          </p:nvPr>
        </p:nvSpPr>
        <p:spPr>
          <a:xfrm>
            <a:off x="457200" y="990600"/>
            <a:ext cx="8229600" cy="5562600"/>
          </a:xfrm>
        </p:spPr>
        <p:txBody>
          <a:bodyPr/>
          <a:lstStyle/>
          <a:p>
            <a:r>
              <a:rPr lang="en-US" dirty="0">
                <a:solidFill>
                  <a:schemeClr val="accent2"/>
                </a:solidFill>
              </a:rPr>
              <a:t>Development</a:t>
            </a:r>
          </a:p>
          <a:p>
            <a:pPr marL="365760" lvl="1" indent="0">
              <a:buClr>
                <a:schemeClr val="tx1"/>
              </a:buClr>
              <a:buNone/>
            </a:pPr>
            <a:r>
              <a:rPr lang="en-US" dirty="0">
                <a:solidFill>
                  <a:schemeClr val="tx1"/>
                </a:solidFill>
              </a:rPr>
              <a:t>Getting pieces off the starting squares where they can be useful for attack and defense.</a:t>
            </a:r>
          </a:p>
          <a:p>
            <a:r>
              <a:rPr lang="en-US" dirty="0">
                <a:solidFill>
                  <a:schemeClr val="accent2"/>
                </a:solidFill>
              </a:rPr>
              <a:t>Control the center</a:t>
            </a:r>
          </a:p>
          <a:p>
            <a:pPr marL="365760" lvl="1" indent="0">
              <a:buNone/>
            </a:pPr>
            <a:r>
              <a:rPr lang="en-US" dirty="0">
                <a:solidFill>
                  <a:schemeClr val="tx1"/>
                </a:solidFill>
              </a:rPr>
              <a:t>Controlling the 16 squares in the middle makes it more difficult for your opponent to attack you, and easier for you to attack to attack your opponent.  The four center square are especially important: d4, d5, e4, and e5.</a:t>
            </a:r>
          </a:p>
          <a:p>
            <a:r>
              <a:rPr lang="en-US" dirty="0">
                <a:solidFill>
                  <a:schemeClr val="accent2"/>
                </a:solidFill>
              </a:rPr>
              <a:t>Castling</a:t>
            </a:r>
          </a:p>
          <a:p>
            <a:pPr marL="365760" lvl="1" indent="0">
              <a:buNone/>
            </a:pPr>
            <a:r>
              <a:rPr lang="en-US" dirty="0"/>
              <a:t>Generally done early.  King is safer from center of board.</a:t>
            </a:r>
          </a:p>
          <a:p>
            <a:r>
              <a:rPr lang="en-US" dirty="0">
                <a:solidFill>
                  <a:schemeClr val="accent2"/>
                </a:solidFill>
              </a:rPr>
              <a:t>Pawn structure</a:t>
            </a:r>
          </a:p>
          <a:p>
            <a:pPr marL="365760" lvl="1" indent="0">
              <a:buNone/>
            </a:pPr>
            <a:r>
              <a:rPr lang="en-US" dirty="0">
                <a:solidFill>
                  <a:schemeClr val="tx1"/>
                </a:solidFill>
              </a:rPr>
              <a:t>Pawns first line of defense, can’t be moved backward, and blocks opponent from getting to critical pieces.</a:t>
            </a:r>
          </a:p>
          <a:p>
            <a:endParaRPr lang="en-US" dirty="0">
              <a:solidFill>
                <a:schemeClr val="accent2"/>
              </a:solidFill>
            </a:endParaRPr>
          </a:p>
        </p:txBody>
      </p:sp>
      <p:sp>
        <p:nvSpPr>
          <p:cNvPr id="3" name="Title 2">
            <a:extLst>
              <a:ext uri="{FF2B5EF4-FFF2-40B4-BE49-F238E27FC236}">
                <a16:creationId xmlns:a16="http://schemas.microsoft.com/office/drawing/2014/main" id="{2259568C-862D-3846-9238-E4D45D49AA50}"/>
              </a:ext>
            </a:extLst>
          </p:cNvPr>
          <p:cNvSpPr>
            <a:spLocks noGrp="1"/>
          </p:cNvSpPr>
          <p:nvPr>
            <p:ph type="title"/>
          </p:nvPr>
        </p:nvSpPr>
        <p:spPr>
          <a:xfrm>
            <a:off x="457200" y="152400"/>
            <a:ext cx="8229600" cy="762000"/>
          </a:xfrm>
        </p:spPr>
        <p:txBody>
          <a:bodyPr/>
          <a:lstStyle/>
          <a:p>
            <a:r>
              <a:rPr lang="en-US" dirty="0" err="1">
                <a:solidFill>
                  <a:schemeClr val="accent2"/>
                </a:solidFill>
              </a:rPr>
              <a:t>Req’t</a:t>
            </a:r>
            <a:r>
              <a:rPr lang="en-US" dirty="0">
                <a:solidFill>
                  <a:schemeClr val="accent2"/>
                </a:solidFill>
              </a:rPr>
              <a:t> 4.c: Four Opening Principles</a:t>
            </a:r>
          </a:p>
        </p:txBody>
      </p:sp>
    </p:spTree>
    <p:extLst>
      <p:ext uri="{BB962C8B-B14F-4D97-AF65-F5344CB8AC3E}">
        <p14:creationId xmlns:p14="http://schemas.microsoft.com/office/powerpoint/2010/main" val="31161595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321E2-DAF5-1E4A-9507-52D044CA6A9B}"/>
              </a:ext>
            </a:extLst>
          </p:cNvPr>
          <p:cNvSpPr>
            <a:spLocks noGrp="1"/>
          </p:cNvSpPr>
          <p:nvPr>
            <p:ph type="title"/>
          </p:nvPr>
        </p:nvSpPr>
        <p:spPr>
          <a:xfrm>
            <a:off x="457200" y="152400"/>
            <a:ext cx="8404398" cy="685800"/>
          </a:xfrm>
        </p:spPr>
        <p:txBody>
          <a:bodyPr>
            <a:normAutofit fontScale="90000"/>
          </a:bodyPr>
          <a:lstStyle/>
          <a:p>
            <a:r>
              <a:rPr lang="en-US" dirty="0" err="1">
                <a:solidFill>
                  <a:schemeClr val="accent2"/>
                </a:solidFill>
              </a:rPr>
              <a:t>Req’t</a:t>
            </a:r>
            <a:r>
              <a:rPr lang="en-US" dirty="0">
                <a:solidFill>
                  <a:schemeClr val="accent2"/>
                </a:solidFill>
              </a:rPr>
              <a:t> 4.d: Castling (reminder from earlier)</a:t>
            </a:r>
          </a:p>
        </p:txBody>
      </p:sp>
      <p:sp>
        <p:nvSpPr>
          <p:cNvPr id="3" name="TextBox 2">
            <a:extLst>
              <a:ext uri="{FF2B5EF4-FFF2-40B4-BE49-F238E27FC236}">
                <a16:creationId xmlns:a16="http://schemas.microsoft.com/office/drawing/2014/main" id="{7266C70E-E8DC-CF41-B49C-570B4076927D}"/>
              </a:ext>
            </a:extLst>
          </p:cNvPr>
          <p:cNvSpPr txBox="1"/>
          <p:nvPr/>
        </p:nvSpPr>
        <p:spPr>
          <a:xfrm>
            <a:off x="492512" y="914400"/>
            <a:ext cx="8369086" cy="4401205"/>
          </a:xfrm>
          <a:prstGeom prst="rect">
            <a:avLst/>
          </a:prstGeom>
          <a:noFill/>
        </p:spPr>
        <p:txBody>
          <a:bodyPr wrap="none" rtlCol="0">
            <a:spAutoFit/>
          </a:bodyPr>
          <a:lstStyle/>
          <a:p>
            <a:pPr marL="285750" indent="-285750">
              <a:buFont typeface="Arial" panose="020B0604020202020204" pitchFamily="34" charset="0"/>
              <a:buChar char="•"/>
            </a:pPr>
            <a:r>
              <a:rPr lang="en-US" sz="2800" dirty="0"/>
              <a:t>How</a:t>
            </a:r>
          </a:p>
          <a:p>
            <a:pPr marL="742950" lvl="1" indent="-285750">
              <a:buFont typeface="Wingdings" pitchFamily="2" charset="2"/>
              <a:buChar char="ü"/>
            </a:pPr>
            <a:r>
              <a:rPr lang="en-US" sz="2800" dirty="0"/>
              <a:t>Move King 2 squares to the left or right</a:t>
            </a:r>
          </a:p>
          <a:p>
            <a:pPr marL="742950" lvl="1" indent="-285750">
              <a:buFont typeface="Wingdings" pitchFamily="2" charset="2"/>
              <a:buChar char="ü"/>
            </a:pPr>
            <a:r>
              <a:rPr lang="en-US" sz="2800" dirty="0"/>
              <a:t>Bring Rook to other side of King</a:t>
            </a:r>
          </a:p>
          <a:p>
            <a:pPr lvl="1"/>
            <a:endParaRPr lang="en-US" sz="2800" dirty="0"/>
          </a:p>
          <a:p>
            <a:pPr marL="285750" indent="-285750">
              <a:buFont typeface="Arial" panose="020B0604020202020204" pitchFamily="34" charset="0"/>
              <a:buChar char="•"/>
            </a:pPr>
            <a:r>
              <a:rPr lang="en-US" sz="2800" dirty="0"/>
              <a:t>Restrictions</a:t>
            </a:r>
          </a:p>
          <a:p>
            <a:pPr marL="742950" lvl="1" indent="-285750">
              <a:buFont typeface="Wingdings" pitchFamily="2" charset="2"/>
              <a:buChar char="ü"/>
            </a:pPr>
            <a:r>
              <a:rPr lang="en-US" sz="2800" dirty="0"/>
              <a:t>King may not be placed into check</a:t>
            </a:r>
          </a:p>
          <a:p>
            <a:pPr marL="742950" lvl="1" indent="-285750">
              <a:buFont typeface="Wingdings" pitchFamily="2" charset="2"/>
              <a:buChar char="ü"/>
            </a:pPr>
            <a:r>
              <a:rPr lang="en-US" sz="2800" dirty="0"/>
              <a:t>King may not pass through a controlled square</a:t>
            </a:r>
          </a:p>
          <a:p>
            <a:pPr marL="742950" lvl="1" indent="-285750">
              <a:buFont typeface="Wingdings" pitchFamily="2" charset="2"/>
              <a:buChar char="ü"/>
            </a:pPr>
            <a:r>
              <a:rPr lang="en-US" sz="2800" dirty="0"/>
              <a:t>Neither Rook, nor King may have already moved</a:t>
            </a:r>
          </a:p>
          <a:p>
            <a:pPr marL="742950" lvl="1" indent="-285750">
              <a:buFont typeface="Wingdings" pitchFamily="2" charset="2"/>
              <a:buChar char="ü"/>
            </a:pPr>
            <a:r>
              <a:rPr lang="en-US" sz="2800" dirty="0"/>
              <a:t>The squares in between must be empty</a:t>
            </a:r>
          </a:p>
          <a:p>
            <a:pPr marL="742950" lvl="1" indent="-285750">
              <a:buFont typeface="Wingdings" pitchFamily="2" charset="2"/>
              <a:buChar char="ü"/>
            </a:pPr>
            <a:r>
              <a:rPr lang="en-US" sz="2800" dirty="0"/>
              <a:t>King may not castle out of check</a:t>
            </a:r>
          </a:p>
        </p:txBody>
      </p:sp>
    </p:spTree>
    <p:extLst>
      <p:ext uri="{BB962C8B-B14F-4D97-AF65-F5344CB8AC3E}">
        <p14:creationId xmlns:p14="http://schemas.microsoft.com/office/powerpoint/2010/main" val="27585044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5C0BC4-16FE-7A47-8AD2-164A0BE39ED6}"/>
              </a:ext>
            </a:extLst>
          </p:cNvPr>
          <p:cNvSpPr>
            <a:spLocks noGrp="1"/>
          </p:cNvSpPr>
          <p:nvPr>
            <p:ph type="title"/>
          </p:nvPr>
        </p:nvSpPr>
        <p:spPr>
          <a:xfrm>
            <a:off x="457200" y="152400"/>
            <a:ext cx="8229600" cy="762000"/>
          </a:xfrm>
        </p:spPr>
        <p:txBody>
          <a:bodyPr/>
          <a:lstStyle/>
          <a:p>
            <a:r>
              <a:rPr lang="en-US" dirty="0" err="1">
                <a:solidFill>
                  <a:schemeClr val="accent2"/>
                </a:solidFill>
              </a:rPr>
              <a:t>Req’t</a:t>
            </a:r>
            <a:r>
              <a:rPr lang="en-US" dirty="0">
                <a:solidFill>
                  <a:schemeClr val="accent2"/>
                </a:solidFill>
              </a:rPr>
              <a:t> 4.e. ”Scholar’s Mate”</a:t>
            </a:r>
          </a:p>
        </p:txBody>
      </p:sp>
      <p:pic>
        <p:nvPicPr>
          <p:cNvPr id="5" name="Picture 4">
            <a:extLst>
              <a:ext uri="{FF2B5EF4-FFF2-40B4-BE49-F238E27FC236}">
                <a16:creationId xmlns:a16="http://schemas.microsoft.com/office/drawing/2014/main" id="{512D8D2B-1F18-8B40-A88F-E2818ABC16C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9416" y="950495"/>
            <a:ext cx="8065168" cy="5819298"/>
          </a:xfrm>
          <a:prstGeom prst="rect">
            <a:avLst/>
          </a:prstGeom>
        </p:spPr>
      </p:pic>
    </p:spTree>
    <p:extLst>
      <p:ext uri="{BB962C8B-B14F-4D97-AF65-F5344CB8AC3E}">
        <p14:creationId xmlns:p14="http://schemas.microsoft.com/office/powerpoint/2010/main" val="30005851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585B0D-0A20-3C48-866F-7031D3FE359F}"/>
              </a:ext>
            </a:extLst>
          </p:cNvPr>
          <p:cNvSpPr>
            <a:spLocks noGrp="1"/>
          </p:cNvSpPr>
          <p:nvPr>
            <p:ph type="title"/>
          </p:nvPr>
        </p:nvSpPr>
        <p:spPr>
          <a:xfrm>
            <a:off x="457200" y="152400"/>
            <a:ext cx="8229600" cy="762000"/>
          </a:xfrm>
        </p:spPr>
        <p:txBody>
          <a:bodyPr>
            <a:normAutofit/>
          </a:bodyPr>
          <a:lstStyle/>
          <a:p>
            <a:r>
              <a:rPr lang="en-US" dirty="0" err="1">
                <a:solidFill>
                  <a:schemeClr val="accent2"/>
                </a:solidFill>
              </a:rPr>
              <a:t>Req’t</a:t>
            </a:r>
            <a:r>
              <a:rPr lang="en-US" dirty="0">
                <a:solidFill>
                  <a:schemeClr val="accent2"/>
                </a:solidFill>
              </a:rPr>
              <a:t> 4.d.: “Fool’s Mate”</a:t>
            </a:r>
          </a:p>
        </p:txBody>
      </p:sp>
      <p:pic>
        <p:nvPicPr>
          <p:cNvPr id="7" name="Picture 6">
            <a:extLst>
              <a:ext uri="{FF2B5EF4-FFF2-40B4-BE49-F238E27FC236}">
                <a16:creationId xmlns:a16="http://schemas.microsoft.com/office/drawing/2014/main" id="{ADB9A8A7-0915-C848-AD0F-CD2CF73691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50950" y="927100"/>
            <a:ext cx="6642100" cy="5778500"/>
          </a:xfrm>
          <a:prstGeom prst="rect">
            <a:avLst/>
          </a:prstGeom>
        </p:spPr>
      </p:pic>
    </p:spTree>
    <p:extLst>
      <p:ext uri="{BB962C8B-B14F-4D97-AF65-F5344CB8AC3E}">
        <p14:creationId xmlns:p14="http://schemas.microsoft.com/office/powerpoint/2010/main" val="28635906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477FFA1-B8D2-D644-8EC4-39CF88038494}"/>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5715000" y="1457219"/>
            <a:ext cx="3048000" cy="3943562"/>
          </a:xfrm>
        </p:spPr>
      </p:pic>
      <p:sp>
        <p:nvSpPr>
          <p:cNvPr id="3" name="Title 2">
            <a:extLst>
              <a:ext uri="{FF2B5EF4-FFF2-40B4-BE49-F238E27FC236}">
                <a16:creationId xmlns:a16="http://schemas.microsoft.com/office/drawing/2014/main" id="{CD53C63F-46B2-F644-9BAF-AE24961EA306}"/>
              </a:ext>
            </a:extLst>
          </p:cNvPr>
          <p:cNvSpPr>
            <a:spLocks noGrp="1"/>
          </p:cNvSpPr>
          <p:nvPr>
            <p:ph type="title"/>
          </p:nvPr>
        </p:nvSpPr>
        <p:spPr>
          <a:xfrm>
            <a:off x="457200" y="152400"/>
            <a:ext cx="8229600" cy="762000"/>
          </a:xfrm>
        </p:spPr>
        <p:txBody>
          <a:bodyPr/>
          <a:lstStyle/>
          <a:p>
            <a:r>
              <a:rPr lang="en-US" dirty="0" err="1">
                <a:solidFill>
                  <a:schemeClr val="accent2"/>
                </a:solidFill>
              </a:rPr>
              <a:t>Req’t</a:t>
            </a:r>
            <a:r>
              <a:rPr lang="en-US" dirty="0">
                <a:solidFill>
                  <a:schemeClr val="accent2"/>
                </a:solidFill>
              </a:rPr>
              <a:t> 4.f.: Ways a game ends in draw</a:t>
            </a:r>
          </a:p>
        </p:txBody>
      </p:sp>
      <p:sp>
        <p:nvSpPr>
          <p:cNvPr id="6" name="TextBox 5">
            <a:extLst>
              <a:ext uri="{FF2B5EF4-FFF2-40B4-BE49-F238E27FC236}">
                <a16:creationId xmlns:a16="http://schemas.microsoft.com/office/drawing/2014/main" id="{D0624269-EE7A-C640-B5C0-A0521669DF20}"/>
              </a:ext>
            </a:extLst>
          </p:cNvPr>
          <p:cNvSpPr txBox="1"/>
          <p:nvPr/>
        </p:nvSpPr>
        <p:spPr>
          <a:xfrm>
            <a:off x="457200" y="914400"/>
            <a:ext cx="4952999" cy="5693866"/>
          </a:xfrm>
          <a:prstGeom prst="rect">
            <a:avLst/>
          </a:prstGeom>
          <a:noFill/>
        </p:spPr>
        <p:txBody>
          <a:bodyPr wrap="square" rtlCol="0">
            <a:spAutoFit/>
          </a:bodyPr>
          <a:lstStyle/>
          <a:p>
            <a:pPr marL="285750" indent="-285750">
              <a:buFont typeface="Arial" panose="020B0604020202020204" pitchFamily="34" charset="0"/>
              <a:buChar char="•"/>
            </a:pPr>
            <a:r>
              <a:rPr lang="en-US" sz="2600" dirty="0"/>
              <a:t>Game has had 50 moves for each player</a:t>
            </a:r>
          </a:p>
          <a:p>
            <a:pPr marL="285750" indent="-285750">
              <a:buFont typeface="Arial" panose="020B0604020202020204" pitchFamily="34" charset="0"/>
              <a:buChar char="•"/>
            </a:pPr>
            <a:r>
              <a:rPr lang="en-US" sz="2600" dirty="0"/>
              <a:t>There is a stalemate: no legal move exists, but there is no checkmate</a:t>
            </a:r>
          </a:p>
          <a:p>
            <a:pPr marL="285750" indent="-285750">
              <a:buFont typeface="Arial" panose="020B0604020202020204" pitchFamily="34" charset="0"/>
              <a:buChar char="•"/>
            </a:pPr>
            <a:r>
              <a:rPr lang="en-US" sz="2600" dirty="0"/>
              <a:t>There is a repetition of the same position on the board three times, with same restrictions on castling, and </a:t>
            </a:r>
            <a:r>
              <a:rPr lang="en-US" sz="2600" dirty="0" err="1"/>
              <a:t>en</a:t>
            </a:r>
            <a:r>
              <a:rPr lang="en-US" sz="2600" dirty="0"/>
              <a:t> passant</a:t>
            </a:r>
          </a:p>
          <a:p>
            <a:pPr marL="285750" indent="-285750">
              <a:buFont typeface="Arial" panose="020B0604020202020204" pitchFamily="34" charset="0"/>
              <a:buChar char="•"/>
            </a:pPr>
            <a:r>
              <a:rPr lang="en-US" sz="2600" dirty="0"/>
              <a:t>Insufficient material: if there is no future combination of moves that could lead to a victory, it is a draw</a:t>
            </a:r>
          </a:p>
        </p:txBody>
      </p:sp>
    </p:spTree>
    <p:extLst>
      <p:ext uri="{BB962C8B-B14F-4D97-AF65-F5344CB8AC3E}">
        <p14:creationId xmlns:p14="http://schemas.microsoft.com/office/powerpoint/2010/main" val="5073288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EA3B5-AB54-7C47-930F-C1F39AE8306E}"/>
              </a:ext>
            </a:extLst>
          </p:cNvPr>
          <p:cNvSpPr>
            <a:spLocks noGrp="1"/>
          </p:cNvSpPr>
          <p:nvPr>
            <p:ph type="title"/>
          </p:nvPr>
        </p:nvSpPr>
        <p:spPr>
          <a:xfrm>
            <a:off x="457200" y="152400"/>
            <a:ext cx="8229600" cy="685800"/>
          </a:xfrm>
        </p:spPr>
        <p:txBody>
          <a:bodyPr>
            <a:normAutofit fontScale="90000"/>
          </a:bodyPr>
          <a:lstStyle/>
          <a:p>
            <a:r>
              <a:rPr lang="en-US" dirty="0">
                <a:solidFill>
                  <a:schemeClr val="accent2"/>
                </a:solidFill>
              </a:rPr>
              <a:t>Requirement 5</a:t>
            </a:r>
          </a:p>
        </p:txBody>
      </p:sp>
      <p:sp>
        <p:nvSpPr>
          <p:cNvPr id="3" name="TextBox 2">
            <a:extLst>
              <a:ext uri="{FF2B5EF4-FFF2-40B4-BE49-F238E27FC236}">
                <a16:creationId xmlns:a16="http://schemas.microsoft.com/office/drawing/2014/main" id="{CF51836B-057F-3747-80B4-2B9316AF3BEA}"/>
              </a:ext>
            </a:extLst>
          </p:cNvPr>
          <p:cNvSpPr txBox="1"/>
          <p:nvPr/>
        </p:nvSpPr>
        <p:spPr>
          <a:xfrm>
            <a:off x="457200" y="1143000"/>
            <a:ext cx="8229600" cy="4401205"/>
          </a:xfrm>
          <a:prstGeom prst="rect">
            <a:avLst/>
          </a:prstGeom>
          <a:noFill/>
        </p:spPr>
        <p:txBody>
          <a:bodyPr wrap="square" rtlCol="0">
            <a:spAutoFit/>
          </a:bodyPr>
          <a:lstStyle/>
          <a:p>
            <a:r>
              <a:rPr lang="en-US" sz="2000" dirty="0">
                <a:solidFill>
                  <a:schemeClr val="accent2"/>
                </a:solidFill>
              </a:rPr>
              <a:t>5. Do the following:</a:t>
            </a:r>
          </a:p>
          <a:p>
            <a:pPr lvl="1"/>
            <a:r>
              <a:rPr lang="en-US" sz="2000" dirty="0">
                <a:solidFill>
                  <a:schemeClr val="accent2"/>
                </a:solidFill>
              </a:rPr>
              <a:t>a. Explain four of the following elements of chess strategy: exploiting weaknesses, force, king safety, pawn structure, space, tempo, time.</a:t>
            </a:r>
          </a:p>
          <a:p>
            <a:pPr lvl="1"/>
            <a:endParaRPr lang="en-US" sz="2000" dirty="0">
              <a:solidFill>
                <a:schemeClr val="accent2"/>
              </a:solidFill>
            </a:endParaRPr>
          </a:p>
          <a:p>
            <a:pPr lvl="1"/>
            <a:r>
              <a:rPr lang="en-US" sz="2000" dirty="0">
                <a:solidFill>
                  <a:schemeClr val="accent2"/>
                </a:solidFill>
              </a:rPr>
              <a:t>b. Explain any five of these chess tactics: clearance sacrifice, decoy, discovered attack, double attack, fork, interposing, overloading, overprotecting, pin, remove the defender, skewer, zwischenzug.</a:t>
            </a:r>
          </a:p>
          <a:p>
            <a:pPr lvl="1"/>
            <a:endParaRPr lang="en-US" sz="2000" dirty="0">
              <a:solidFill>
                <a:schemeClr val="accent2"/>
              </a:solidFill>
            </a:endParaRPr>
          </a:p>
          <a:p>
            <a:pPr lvl="1"/>
            <a:r>
              <a:rPr lang="en-US" sz="2000" dirty="0">
                <a:solidFill>
                  <a:schemeClr val="accent2"/>
                </a:solidFill>
              </a:rPr>
              <a:t>c. Set up a chessboard with the white king on </a:t>
            </a:r>
            <a:r>
              <a:rPr lang="en-US" sz="2000" b="1" i="1" dirty="0">
                <a:solidFill>
                  <a:schemeClr val="accent2"/>
                </a:solidFill>
              </a:rPr>
              <a:t>e1,</a:t>
            </a:r>
            <a:r>
              <a:rPr lang="en-US" sz="2000" dirty="0">
                <a:solidFill>
                  <a:schemeClr val="accent2"/>
                </a:solidFill>
              </a:rPr>
              <a:t> the white rooks on </a:t>
            </a:r>
            <a:r>
              <a:rPr lang="en-US" sz="2000" b="1" i="1" dirty="0">
                <a:solidFill>
                  <a:schemeClr val="accent2"/>
                </a:solidFill>
              </a:rPr>
              <a:t>a1</a:t>
            </a:r>
            <a:r>
              <a:rPr lang="en-US" sz="2000" dirty="0">
                <a:solidFill>
                  <a:schemeClr val="accent2"/>
                </a:solidFill>
              </a:rPr>
              <a:t> and </a:t>
            </a:r>
            <a:r>
              <a:rPr lang="en-US" sz="2000" b="1" i="1" dirty="0">
                <a:solidFill>
                  <a:schemeClr val="accent2"/>
                </a:solidFill>
              </a:rPr>
              <a:t>h1,</a:t>
            </a:r>
            <a:r>
              <a:rPr lang="en-US" sz="2000" dirty="0">
                <a:solidFill>
                  <a:schemeClr val="accent2"/>
                </a:solidFill>
              </a:rPr>
              <a:t> and the black king on </a:t>
            </a:r>
            <a:r>
              <a:rPr lang="en-US" sz="2000" b="1" i="1" dirty="0">
                <a:solidFill>
                  <a:schemeClr val="accent2"/>
                </a:solidFill>
              </a:rPr>
              <a:t>e5.</a:t>
            </a:r>
            <a:r>
              <a:rPr lang="en-US" sz="2000" dirty="0">
                <a:solidFill>
                  <a:schemeClr val="accent2"/>
                </a:solidFill>
              </a:rPr>
              <a:t> With White to move first, demonstrate how to force checkmate on the black king.</a:t>
            </a:r>
          </a:p>
          <a:p>
            <a:pPr lvl="1"/>
            <a:endParaRPr lang="en-US" sz="2000" dirty="0">
              <a:solidFill>
                <a:schemeClr val="accent2"/>
              </a:solidFill>
            </a:endParaRPr>
          </a:p>
          <a:p>
            <a:pPr lvl="1"/>
            <a:r>
              <a:rPr lang="en-US" sz="2000" dirty="0">
                <a:solidFill>
                  <a:schemeClr val="accent2"/>
                </a:solidFill>
              </a:rPr>
              <a:t>d. Set up and solve five direct-mate problems provided by your merit badge counselor.</a:t>
            </a:r>
          </a:p>
        </p:txBody>
      </p:sp>
    </p:spTree>
    <p:extLst>
      <p:ext uri="{BB962C8B-B14F-4D97-AF65-F5344CB8AC3E}">
        <p14:creationId xmlns:p14="http://schemas.microsoft.com/office/powerpoint/2010/main" val="413428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77357A-7222-AA4D-8639-FD82CB776ECD}"/>
              </a:ext>
            </a:extLst>
          </p:cNvPr>
          <p:cNvSpPr>
            <a:spLocks noGrp="1"/>
          </p:cNvSpPr>
          <p:nvPr>
            <p:ph idx="1"/>
          </p:nvPr>
        </p:nvSpPr>
        <p:spPr>
          <a:xfrm>
            <a:off x="457200" y="1524000"/>
            <a:ext cx="8229600" cy="4953000"/>
          </a:xfrm>
        </p:spPr>
        <p:txBody>
          <a:bodyPr>
            <a:normAutofit/>
          </a:bodyPr>
          <a:lstStyle/>
          <a:p>
            <a:pPr marL="0" indent="0">
              <a:buNone/>
            </a:pPr>
            <a:r>
              <a:rPr lang="en-US" sz="2400" dirty="0"/>
              <a:t>Exploiting weakness</a:t>
            </a:r>
          </a:p>
          <a:p>
            <a:pPr lvl="1">
              <a:buFont typeface="Wingdings" pitchFamily="2" charset="2"/>
              <a:buChar char="Ø"/>
            </a:pPr>
            <a:r>
              <a:rPr lang="en-US" sz="2000" dirty="0"/>
              <a:t>Poor pawn structure </a:t>
            </a:r>
          </a:p>
          <a:p>
            <a:pPr lvl="1">
              <a:buFont typeface="Wingdings" pitchFamily="2" charset="2"/>
              <a:buChar char="Ø"/>
            </a:pPr>
            <a:r>
              <a:rPr lang="en-US" sz="2000" dirty="0"/>
              <a:t>Weak King</a:t>
            </a:r>
          </a:p>
          <a:p>
            <a:pPr lvl="1">
              <a:buFont typeface="Wingdings" pitchFamily="2" charset="2"/>
              <a:buChar char="Ø"/>
            </a:pPr>
            <a:r>
              <a:rPr lang="en-US" sz="2000" dirty="0"/>
              <a:t>Undeveloped pieces</a:t>
            </a:r>
          </a:p>
          <a:p>
            <a:pPr lvl="1">
              <a:buFont typeface="Wingdings" pitchFamily="2" charset="2"/>
              <a:buChar char="Ø"/>
            </a:pPr>
            <a:r>
              <a:rPr lang="en-US" sz="2000" dirty="0"/>
              <a:t>Lack of center control</a:t>
            </a:r>
          </a:p>
          <a:p>
            <a:pPr marL="0" indent="0">
              <a:buNone/>
            </a:pPr>
            <a:endParaRPr lang="en-US" sz="2400" dirty="0"/>
          </a:p>
          <a:p>
            <a:pPr marL="0" indent="0">
              <a:buNone/>
            </a:pPr>
            <a:r>
              <a:rPr lang="en-US" sz="2400" dirty="0"/>
              <a:t>Force</a:t>
            </a:r>
          </a:p>
          <a:p>
            <a:pPr lvl="1">
              <a:buFont typeface="Wingdings" pitchFamily="2" charset="2"/>
              <a:buChar char="Ø"/>
            </a:pPr>
            <a:r>
              <a:rPr lang="en-US" dirty="0"/>
              <a:t>Opponent has no choice: check, capture, or threat</a:t>
            </a:r>
          </a:p>
          <a:p>
            <a:pPr lvl="1">
              <a:buFont typeface="Wingdings" pitchFamily="2" charset="2"/>
              <a:buChar char="Ø"/>
            </a:pPr>
            <a:r>
              <a:rPr lang="en-US" dirty="0"/>
              <a:t>Fewer opponent options makes it easier to plan ahead</a:t>
            </a:r>
          </a:p>
          <a:p>
            <a:pPr lvl="1">
              <a:buFont typeface="Wingdings" pitchFamily="2" charset="2"/>
              <a:buChar char="Ø"/>
            </a:pPr>
            <a:r>
              <a:rPr lang="en-US" dirty="0"/>
              <a:t>Can move a king out into the open, or back into a corner</a:t>
            </a:r>
          </a:p>
          <a:p>
            <a:pPr lvl="1">
              <a:buFont typeface="Wingdings" pitchFamily="2" charset="2"/>
              <a:buChar char="Ø"/>
            </a:pPr>
            <a:r>
              <a:rPr lang="en-US" dirty="0"/>
              <a:t>A double-check, where 2-pieces are checking the king, forces it to move since both pieces cannot be taken</a:t>
            </a:r>
          </a:p>
        </p:txBody>
      </p:sp>
      <p:sp>
        <p:nvSpPr>
          <p:cNvPr id="3" name="Title 2">
            <a:extLst>
              <a:ext uri="{FF2B5EF4-FFF2-40B4-BE49-F238E27FC236}">
                <a16:creationId xmlns:a16="http://schemas.microsoft.com/office/drawing/2014/main" id="{B6ADFE46-7EC6-D145-9BE4-8DF565640304}"/>
              </a:ext>
            </a:extLst>
          </p:cNvPr>
          <p:cNvSpPr>
            <a:spLocks noGrp="1"/>
          </p:cNvSpPr>
          <p:nvPr>
            <p:ph type="title"/>
          </p:nvPr>
        </p:nvSpPr>
        <p:spPr>
          <a:xfrm>
            <a:off x="457200" y="152400"/>
            <a:ext cx="8229600" cy="1143000"/>
          </a:xfrm>
        </p:spPr>
        <p:txBody>
          <a:bodyPr>
            <a:normAutofit fontScale="90000"/>
          </a:bodyPr>
          <a:lstStyle/>
          <a:p>
            <a:r>
              <a:rPr lang="en-US" dirty="0" err="1">
                <a:solidFill>
                  <a:schemeClr val="accent2"/>
                </a:solidFill>
              </a:rPr>
              <a:t>Req’t</a:t>
            </a:r>
            <a:r>
              <a:rPr lang="en-US" dirty="0">
                <a:solidFill>
                  <a:schemeClr val="accent2"/>
                </a:solidFill>
              </a:rPr>
              <a:t> 5.a. Explain four elements of strategy: exploiting weakness, force</a:t>
            </a:r>
          </a:p>
        </p:txBody>
      </p:sp>
    </p:spTree>
    <p:extLst>
      <p:ext uri="{BB962C8B-B14F-4D97-AF65-F5344CB8AC3E}">
        <p14:creationId xmlns:p14="http://schemas.microsoft.com/office/powerpoint/2010/main" val="4919132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77357A-7222-AA4D-8639-FD82CB776ECD}"/>
              </a:ext>
            </a:extLst>
          </p:cNvPr>
          <p:cNvSpPr>
            <a:spLocks noGrp="1"/>
          </p:cNvSpPr>
          <p:nvPr>
            <p:ph idx="1"/>
          </p:nvPr>
        </p:nvSpPr>
        <p:spPr>
          <a:xfrm>
            <a:off x="457200" y="1524000"/>
            <a:ext cx="8229600" cy="4953000"/>
          </a:xfrm>
        </p:spPr>
        <p:txBody>
          <a:bodyPr>
            <a:normAutofit/>
          </a:bodyPr>
          <a:lstStyle/>
          <a:p>
            <a:pPr marL="0" indent="0">
              <a:buNone/>
            </a:pPr>
            <a:r>
              <a:rPr lang="en-US" sz="2400" dirty="0"/>
              <a:t>King Safety</a:t>
            </a:r>
          </a:p>
          <a:p>
            <a:pPr lvl="1">
              <a:buFont typeface="Wingdings" pitchFamily="2" charset="2"/>
              <a:buChar char="Ø"/>
            </a:pPr>
            <a:r>
              <a:rPr lang="en-US" sz="2000" dirty="0"/>
              <a:t>King is the most important piece</a:t>
            </a:r>
          </a:p>
          <a:p>
            <a:pPr lvl="1">
              <a:buFont typeface="Wingdings" pitchFamily="2" charset="2"/>
              <a:buChar char="Ø"/>
            </a:pPr>
            <a:r>
              <a:rPr lang="en-US" sz="2000" dirty="0"/>
              <a:t>Must keep it safe at all costs</a:t>
            </a:r>
          </a:p>
          <a:p>
            <a:pPr lvl="1">
              <a:buFont typeface="Wingdings" pitchFamily="2" charset="2"/>
              <a:buChar char="Ø"/>
            </a:pPr>
            <a:r>
              <a:rPr lang="en-US" sz="2000" dirty="0"/>
              <a:t>Doesn’t mean it cannot help: it becomes strong at the end game</a:t>
            </a:r>
          </a:p>
          <a:p>
            <a:pPr lvl="1">
              <a:buFont typeface="Wingdings" pitchFamily="2" charset="2"/>
              <a:buChar char="Ø"/>
            </a:pPr>
            <a:r>
              <a:rPr lang="en-US" sz="2000" dirty="0"/>
              <a:t>Careful moving pawn in front</a:t>
            </a:r>
          </a:p>
          <a:p>
            <a:pPr lvl="1">
              <a:buFont typeface="Wingdings" pitchFamily="2" charset="2"/>
              <a:buChar char="Ø"/>
            </a:pPr>
            <a:r>
              <a:rPr lang="en-US" sz="2000" dirty="0"/>
              <a:t>Look for stalemate</a:t>
            </a:r>
          </a:p>
          <a:p>
            <a:pPr lvl="1">
              <a:buFont typeface="Wingdings" pitchFamily="2" charset="2"/>
              <a:buChar char="Ø"/>
            </a:pPr>
            <a:r>
              <a:rPr lang="en-US" sz="2000" dirty="0"/>
              <a:t>Keep opponent’s King in mind</a:t>
            </a:r>
          </a:p>
          <a:p>
            <a:pPr lvl="1">
              <a:buFont typeface="Wingdings" pitchFamily="2" charset="2"/>
              <a:buChar char="Ø"/>
            </a:pPr>
            <a:r>
              <a:rPr lang="en-US" sz="2000" dirty="0"/>
              <a:t>Look for tactics with a weak King</a:t>
            </a:r>
          </a:p>
          <a:p>
            <a:pPr lvl="1">
              <a:buFont typeface="Wingdings" pitchFamily="2" charset="2"/>
              <a:buChar char="Ø"/>
            </a:pPr>
            <a:r>
              <a:rPr lang="en-US" sz="2000" dirty="0"/>
              <a:t>Attacks will come.  Deal with it!</a:t>
            </a:r>
          </a:p>
        </p:txBody>
      </p:sp>
      <p:sp>
        <p:nvSpPr>
          <p:cNvPr id="3" name="Title 2">
            <a:extLst>
              <a:ext uri="{FF2B5EF4-FFF2-40B4-BE49-F238E27FC236}">
                <a16:creationId xmlns:a16="http://schemas.microsoft.com/office/drawing/2014/main" id="{B6ADFE46-7EC6-D145-9BE4-8DF565640304}"/>
              </a:ext>
            </a:extLst>
          </p:cNvPr>
          <p:cNvSpPr>
            <a:spLocks noGrp="1"/>
          </p:cNvSpPr>
          <p:nvPr>
            <p:ph type="title"/>
          </p:nvPr>
        </p:nvSpPr>
        <p:spPr>
          <a:xfrm>
            <a:off x="457200" y="152400"/>
            <a:ext cx="8229600" cy="1143000"/>
          </a:xfrm>
        </p:spPr>
        <p:txBody>
          <a:bodyPr>
            <a:normAutofit fontScale="90000"/>
          </a:bodyPr>
          <a:lstStyle/>
          <a:p>
            <a:r>
              <a:rPr lang="en-US" dirty="0" err="1">
                <a:solidFill>
                  <a:schemeClr val="accent2"/>
                </a:solidFill>
              </a:rPr>
              <a:t>Req’t</a:t>
            </a:r>
            <a:r>
              <a:rPr lang="en-US" dirty="0">
                <a:solidFill>
                  <a:schemeClr val="accent2"/>
                </a:solidFill>
              </a:rPr>
              <a:t> 5.a. Explain four elements of strategy: king safety</a:t>
            </a:r>
          </a:p>
        </p:txBody>
      </p:sp>
    </p:spTree>
    <p:extLst>
      <p:ext uri="{BB962C8B-B14F-4D97-AF65-F5344CB8AC3E}">
        <p14:creationId xmlns:p14="http://schemas.microsoft.com/office/powerpoint/2010/main" val="1170406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60CA4C-B846-9C40-B279-A3CC95B873A8}"/>
              </a:ext>
            </a:extLst>
          </p:cNvPr>
          <p:cNvSpPr>
            <a:spLocks noGrp="1"/>
          </p:cNvSpPr>
          <p:nvPr>
            <p:ph idx="1"/>
          </p:nvPr>
        </p:nvSpPr>
        <p:spPr>
          <a:xfrm>
            <a:off x="609600" y="1219200"/>
            <a:ext cx="7848600" cy="4953000"/>
          </a:xfrm>
        </p:spPr>
        <p:txBody>
          <a:bodyPr>
            <a:normAutofit fontScale="85000" lnSpcReduction="20000"/>
          </a:bodyPr>
          <a:lstStyle/>
          <a:p>
            <a:pPr algn="just"/>
            <a:r>
              <a:rPr lang="en-US" dirty="0"/>
              <a:t>All the class members have me listed as your counselor already in </a:t>
            </a:r>
            <a:r>
              <a:rPr lang="en-US" dirty="0" err="1"/>
              <a:t>Scoutbook</a:t>
            </a:r>
            <a:r>
              <a:rPr lang="en-US" dirty="0"/>
              <a:t>.</a:t>
            </a:r>
          </a:p>
          <a:p>
            <a:pPr algn="just"/>
            <a:r>
              <a:rPr lang="en-US" dirty="0"/>
              <a:t>I can’t require worksheets for the merit badge, but I do need to insure all Scouts know the material individually.  I will have an interactive lecture for most of the requirements – I suggest that you take notes.  I will follow-up with each of the Scouts to verify you know the material we discussed before signing off the requirements in </a:t>
            </a:r>
            <a:r>
              <a:rPr lang="en-US" dirty="0" err="1"/>
              <a:t>Scoutbook</a:t>
            </a:r>
            <a:r>
              <a:rPr lang="en-US" dirty="0"/>
              <a:t>.</a:t>
            </a:r>
          </a:p>
          <a:p>
            <a:pPr algn="just"/>
            <a:r>
              <a:rPr lang="en-US" dirty="0"/>
              <a:t>One way to structure your notes is to use a worksheet found on this URL:</a:t>
            </a:r>
          </a:p>
          <a:p>
            <a:pPr marL="0" indent="0" algn="just">
              <a:buNone/>
            </a:pPr>
            <a:br>
              <a:rPr lang="en-US" dirty="0"/>
            </a:br>
            <a:r>
              <a:rPr lang="en-US" dirty="0">
                <a:hlinkClick r:id="rId2">
                  <a:extLst>
                    <a:ext uri="{A12FA001-AC4F-418D-AE19-62706E023703}">
                      <ahyp:hlinkClr xmlns:ahyp="http://schemas.microsoft.com/office/drawing/2018/hyperlinkcolor" val="tx"/>
                    </a:ext>
                  </a:extLst>
                </a:hlinkClick>
              </a:rPr>
              <a:t>https://scoutingevent.com/attachment/badges/Chess.pdf</a:t>
            </a:r>
            <a:endParaRPr lang="en-US" dirty="0"/>
          </a:p>
          <a:p>
            <a:pPr marL="0" indent="0" algn="just">
              <a:buNone/>
            </a:pPr>
            <a:endParaRPr lang="en-US" dirty="0"/>
          </a:p>
          <a:p>
            <a:pPr algn="just"/>
            <a:r>
              <a:rPr lang="en-US" dirty="0"/>
              <a:t>I will describe many of the requirements today, and also describe which requirements which will require work outside of today’s discussion.</a:t>
            </a:r>
          </a:p>
          <a:p>
            <a:pPr algn="just"/>
            <a:endParaRPr lang="en-US" dirty="0"/>
          </a:p>
          <a:p>
            <a:pPr marL="365760" lvl="1" indent="0" algn="just">
              <a:buNone/>
            </a:pPr>
            <a:endParaRPr lang="en-US" dirty="0"/>
          </a:p>
          <a:p>
            <a:pPr marL="365760" lvl="1" indent="0" algn="just">
              <a:buNone/>
            </a:pPr>
            <a:endParaRPr lang="en-US" dirty="0"/>
          </a:p>
        </p:txBody>
      </p:sp>
      <p:sp>
        <p:nvSpPr>
          <p:cNvPr id="3" name="Title 2">
            <a:extLst>
              <a:ext uri="{FF2B5EF4-FFF2-40B4-BE49-F238E27FC236}">
                <a16:creationId xmlns:a16="http://schemas.microsoft.com/office/drawing/2014/main" id="{9C9B1742-0A7C-6549-90D6-DD978EEEBDDB}"/>
              </a:ext>
            </a:extLst>
          </p:cNvPr>
          <p:cNvSpPr>
            <a:spLocks noGrp="1"/>
          </p:cNvSpPr>
          <p:nvPr>
            <p:ph type="title"/>
          </p:nvPr>
        </p:nvSpPr>
        <p:spPr>
          <a:xfrm>
            <a:off x="457200" y="457200"/>
            <a:ext cx="8229600" cy="609600"/>
          </a:xfrm>
        </p:spPr>
        <p:txBody>
          <a:bodyPr>
            <a:normAutofit fontScale="90000"/>
          </a:bodyPr>
          <a:lstStyle/>
          <a:p>
            <a:r>
              <a:rPr lang="en-US" dirty="0">
                <a:solidFill>
                  <a:schemeClr val="accent2"/>
                </a:solidFill>
              </a:rPr>
              <a:t>Our plan for learning this merit badge</a:t>
            </a:r>
          </a:p>
        </p:txBody>
      </p:sp>
    </p:spTree>
    <p:extLst>
      <p:ext uri="{BB962C8B-B14F-4D97-AF65-F5344CB8AC3E}">
        <p14:creationId xmlns:p14="http://schemas.microsoft.com/office/powerpoint/2010/main" val="36855127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77357A-7222-AA4D-8639-FD82CB776ECD}"/>
              </a:ext>
            </a:extLst>
          </p:cNvPr>
          <p:cNvSpPr>
            <a:spLocks noGrp="1"/>
          </p:cNvSpPr>
          <p:nvPr>
            <p:ph idx="1"/>
          </p:nvPr>
        </p:nvSpPr>
        <p:spPr>
          <a:xfrm>
            <a:off x="457200" y="1219200"/>
            <a:ext cx="8229600" cy="3352800"/>
          </a:xfrm>
        </p:spPr>
        <p:txBody>
          <a:bodyPr>
            <a:normAutofit/>
          </a:bodyPr>
          <a:lstStyle/>
          <a:p>
            <a:pPr marL="0" indent="0">
              <a:buNone/>
            </a:pPr>
            <a:r>
              <a:rPr lang="en-US" sz="2400" dirty="0"/>
              <a:t>Time</a:t>
            </a:r>
          </a:p>
          <a:p>
            <a:pPr lvl="1">
              <a:buFont typeface="Wingdings" pitchFamily="2" charset="2"/>
              <a:buChar char="Ø"/>
            </a:pPr>
            <a:r>
              <a:rPr lang="en-US" sz="2000" dirty="0"/>
              <a:t>Time limit on game – each player gets a limited amount of time to complete all of their moves</a:t>
            </a:r>
          </a:p>
          <a:p>
            <a:pPr lvl="1">
              <a:buFont typeface="Wingdings" pitchFamily="2" charset="2"/>
              <a:buChar char="Ø"/>
            </a:pPr>
            <a:r>
              <a:rPr lang="en-US" sz="2000" dirty="0"/>
              <a:t>If one player runs out of time, the game is over, and they loose</a:t>
            </a:r>
          </a:p>
          <a:p>
            <a:pPr lvl="2">
              <a:buFont typeface="Wingdings" pitchFamily="2" charset="2"/>
              <a:buChar char="Ø"/>
            </a:pPr>
            <a:r>
              <a:rPr lang="en-US" sz="1700" dirty="0"/>
              <a:t>Blitz: 5 minutes each player</a:t>
            </a:r>
          </a:p>
          <a:p>
            <a:pPr lvl="2">
              <a:buFont typeface="Wingdings" pitchFamily="2" charset="2"/>
              <a:buChar char="Ø"/>
            </a:pPr>
            <a:r>
              <a:rPr lang="en-US" sz="1700" dirty="0"/>
              <a:t>Rapid play : 30 minutes each player</a:t>
            </a:r>
          </a:p>
          <a:p>
            <a:pPr lvl="2">
              <a:buFont typeface="Wingdings" pitchFamily="2" charset="2"/>
              <a:buChar char="Ø"/>
            </a:pPr>
            <a:r>
              <a:rPr lang="en-US" sz="1700" dirty="0"/>
              <a:t>Local League : 35 moves, 75 minutes per player</a:t>
            </a:r>
          </a:p>
          <a:p>
            <a:pPr lvl="2">
              <a:buFont typeface="Wingdings" pitchFamily="2" charset="2"/>
              <a:buChar char="Ø"/>
            </a:pPr>
            <a:r>
              <a:rPr lang="en-US" sz="1700" dirty="0"/>
              <a:t>International : 40 moves, two hours per player</a:t>
            </a:r>
          </a:p>
          <a:p>
            <a:pPr lvl="1">
              <a:buFont typeface="Wingdings" pitchFamily="2" charset="2"/>
              <a:buChar char="Ø"/>
            </a:pPr>
            <a:r>
              <a:rPr lang="en-US" sz="2000" dirty="0"/>
              <a:t>Don’t forget to check if your opponent has run out of time</a:t>
            </a:r>
          </a:p>
          <a:p>
            <a:pPr lvl="1">
              <a:buFont typeface="Wingdings" pitchFamily="2" charset="2"/>
              <a:buChar char="Ø"/>
            </a:pPr>
            <a:r>
              <a:rPr lang="en-US" sz="2000" dirty="0"/>
              <a:t>Know time limits before you play</a:t>
            </a:r>
          </a:p>
          <a:p>
            <a:pPr lvl="2">
              <a:buFont typeface="Wingdings" pitchFamily="2" charset="2"/>
              <a:buChar char="Ø"/>
            </a:pPr>
            <a:endParaRPr lang="en-US" sz="1700" dirty="0"/>
          </a:p>
        </p:txBody>
      </p:sp>
      <p:sp>
        <p:nvSpPr>
          <p:cNvPr id="3" name="Title 2">
            <a:extLst>
              <a:ext uri="{FF2B5EF4-FFF2-40B4-BE49-F238E27FC236}">
                <a16:creationId xmlns:a16="http://schemas.microsoft.com/office/drawing/2014/main" id="{B6ADFE46-7EC6-D145-9BE4-8DF565640304}"/>
              </a:ext>
            </a:extLst>
          </p:cNvPr>
          <p:cNvSpPr>
            <a:spLocks noGrp="1"/>
          </p:cNvSpPr>
          <p:nvPr>
            <p:ph type="title"/>
          </p:nvPr>
        </p:nvSpPr>
        <p:spPr>
          <a:xfrm>
            <a:off x="457200" y="152400"/>
            <a:ext cx="8229600" cy="1143000"/>
          </a:xfrm>
        </p:spPr>
        <p:txBody>
          <a:bodyPr>
            <a:normAutofit fontScale="90000"/>
          </a:bodyPr>
          <a:lstStyle/>
          <a:p>
            <a:r>
              <a:rPr lang="en-US" dirty="0" err="1">
                <a:solidFill>
                  <a:schemeClr val="accent2"/>
                </a:solidFill>
              </a:rPr>
              <a:t>Req’t</a:t>
            </a:r>
            <a:r>
              <a:rPr lang="en-US" dirty="0">
                <a:solidFill>
                  <a:schemeClr val="accent2"/>
                </a:solidFill>
              </a:rPr>
              <a:t> 5.a. Explain four elements of strategy: time</a:t>
            </a:r>
          </a:p>
        </p:txBody>
      </p:sp>
      <p:pic>
        <p:nvPicPr>
          <p:cNvPr id="5" name="Picture 4">
            <a:extLst>
              <a:ext uri="{FF2B5EF4-FFF2-40B4-BE49-F238E27FC236}">
                <a16:creationId xmlns:a16="http://schemas.microsoft.com/office/drawing/2014/main" id="{1AE0A679-DF3D-A144-ADE9-F7571225D2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90837" y="4633681"/>
            <a:ext cx="3362325" cy="2071919"/>
          </a:xfrm>
          <a:prstGeom prst="rect">
            <a:avLst/>
          </a:prstGeom>
        </p:spPr>
      </p:pic>
    </p:spTree>
    <p:extLst>
      <p:ext uri="{BB962C8B-B14F-4D97-AF65-F5344CB8AC3E}">
        <p14:creationId xmlns:p14="http://schemas.microsoft.com/office/powerpoint/2010/main" val="27659129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EA3B5-AB54-7C47-930F-C1F39AE8306E}"/>
              </a:ext>
            </a:extLst>
          </p:cNvPr>
          <p:cNvSpPr>
            <a:spLocks noGrp="1"/>
          </p:cNvSpPr>
          <p:nvPr>
            <p:ph type="title"/>
          </p:nvPr>
        </p:nvSpPr>
        <p:spPr>
          <a:xfrm>
            <a:off x="457200" y="152400"/>
            <a:ext cx="8229600" cy="685800"/>
          </a:xfrm>
        </p:spPr>
        <p:txBody>
          <a:bodyPr>
            <a:normAutofit fontScale="90000"/>
          </a:bodyPr>
          <a:lstStyle/>
          <a:p>
            <a:r>
              <a:rPr lang="en-US" dirty="0" err="1">
                <a:solidFill>
                  <a:schemeClr val="accent2"/>
                </a:solidFill>
              </a:rPr>
              <a:t>Req’t</a:t>
            </a:r>
            <a:r>
              <a:rPr lang="en-US" dirty="0">
                <a:solidFill>
                  <a:schemeClr val="accent2"/>
                </a:solidFill>
              </a:rPr>
              <a:t> 5.b.  Explain Chess Tactics</a:t>
            </a:r>
          </a:p>
        </p:txBody>
      </p:sp>
      <p:sp>
        <p:nvSpPr>
          <p:cNvPr id="3" name="TextBox 2">
            <a:extLst>
              <a:ext uri="{FF2B5EF4-FFF2-40B4-BE49-F238E27FC236}">
                <a16:creationId xmlns:a16="http://schemas.microsoft.com/office/drawing/2014/main" id="{CF51836B-057F-3747-80B4-2B9316AF3BEA}"/>
              </a:ext>
            </a:extLst>
          </p:cNvPr>
          <p:cNvSpPr txBox="1"/>
          <p:nvPr/>
        </p:nvSpPr>
        <p:spPr>
          <a:xfrm>
            <a:off x="457200" y="1143000"/>
            <a:ext cx="8077200" cy="1569660"/>
          </a:xfrm>
          <a:prstGeom prst="rect">
            <a:avLst/>
          </a:prstGeom>
          <a:noFill/>
        </p:spPr>
        <p:txBody>
          <a:bodyPr wrap="square" rtlCol="0">
            <a:spAutoFit/>
          </a:bodyPr>
          <a:lstStyle/>
          <a:p>
            <a:r>
              <a:rPr lang="en-US" sz="2400" dirty="0">
                <a:solidFill>
                  <a:schemeClr val="accent2"/>
                </a:solidFill>
              </a:rPr>
              <a:t>5.b. Explain any five of these chess tactics: clearance sacrifice, decoy, discovered attack, double attack, fork, interposing, overloading, overprotecting, pin, remove the defender, skewer, zwischenzug.</a:t>
            </a:r>
          </a:p>
        </p:txBody>
      </p:sp>
    </p:spTree>
    <p:extLst>
      <p:ext uri="{BB962C8B-B14F-4D97-AF65-F5344CB8AC3E}">
        <p14:creationId xmlns:p14="http://schemas.microsoft.com/office/powerpoint/2010/main" val="18740278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895120-7903-5C47-8C6E-534555220BFD}"/>
              </a:ext>
            </a:extLst>
          </p:cNvPr>
          <p:cNvSpPr>
            <a:spLocks noGrp="1"/>
          </p:cNvSpPr>
          <p:nvPr>
            <p:ph idx="1"/>
          </p:nvPr>
        </p:nvSpPr>
        <p:spPr>
          <a:xfrm>
            <a:off x="457200" y="1447800"/>
            <a:ext cx="8229600" cy="5105400"/>
          </a:xfrm>
        </p:spPr>
        <p:txBody>
          <a:bodyPr>
            <a:normAutofit/>
          </a:bodyPr>
          <a:lstStyle/>
          <a:p>
            <a:pPr marL="0" indent="0">
              <a:buClr>
                <a:schemeClr val="tx1"/>
              </a:buClr>
              <a:buNone/>
            </a:pPr>
            <a:r>
              <a:rPr lang="en-US" dirty="0"/>
              <a:t>Clearance Sacrifice</a:t>
            </a:r>
          </a:p>
          <a:p>
            <a:pPr>
              <a:buClr>
                <a:schemeClr val="tx1"/>
              </a:buClr>
              <a:buFont typeface="Arial" panose="020B0604020202020204" pitchFamily="34" charset="0"/>
              <a:buChar char="•"/>
            </a:pPr>
            <a:r>
              <a:rPr lang="en-US" dirty="0"/>
              <a:t>A move where you give your opponent a piece in order to free up space for a move of another piece</a:t>
            </a:r>
          </a:p>
          <a:p>
            <a:pPr>
              <a:buClr>
                <a:schemeClr val="tx1"/>
              </a:buClr>
              <a:buFont typeface="Arial" panose="020B0604020202020204" pitchFamily="34" charset="0"/>
              <a:buChar char="•"/>
            </a:pPr>
            <a:r>
              <a:rPr lang="en-US" dirty="0"/>
              <a:t>Usually made when a checkmate is close at hand</a:t>
            </a:r>
          </a:p>
          <a:p>
            <a:pPr>
              <a:buClr>
                <a:schemeClr val="tx1"/>
              </a:buClr>
              <a:buFont typeface="Arial" panose="020B0604020202020204" pitchFamily="34" charset="0"/>
              <a:buChar char="•"/>
            </a:pPr>
            <a:r>
              <a:rPr lang="en-US" dirty="0"/>
              <a:t>Beware should your opponent offer you something for what appears to be free</a:t>
            </a:r>
          </a:p>
          <a:p>
            <a:pPr marL="0" indent="0">
              <a:buClr>
                <a:schemeClr val="tx1"/>
              </a:buClr>
              <a:buNone/>
            </a:pPr>
            <a:r>
              <a:rPr lang="en-US" dirty="0"/>
              <a:t>Decoy</a:t>
            </a:r>
          </a:p>
          <a:p>
            <a:pPr>
              <a:buClr>
                <a:schemeClr val="tx1"/>
              </a:buClr>
            </a:pPr>
            <a:r>
              <a:rPr lang="en-US" dirty="0"/>
              <a:t>Ensnaring a piece, usually the King or Queen, by forcing it to move to a poor position</a:t>
            </a:r>
          </a:p>
          <a:p>
            <a:pPr marL="0" indent="0">
              <a:buClr>
                <a:schemeClr val="tx1"/>
              </a:buClr>
              <a:buNone/>
            </a:pPr>
            <a:r>
              <a:rPr lang="en-US" dirty="0"/>
              <a:t>Discovered Attack</a:t>
            </a:r>
          </a:p>
          <a:p>
            <a:pPr>
              <a:buClr>
                <a:schemeClr val="tx1"/>
              </a:buClr>
            </a:pPr>
            <a:r>
              <a:rPr lang="en-US" dirty="0"/>
              <a:t>Moving a piece reveals an attack by another piece</a:t>
            </a:r>
          </a:p>
        </p:txBody>
      </p:sp>
      <p:sp>
        <p:nvSpPr>
          <p:cNvPr id="3" name="Title 2">
            <a:extLst>
              <a:ext uri="{FF2B5EF4-FFF2-40B4-BE49-F238E27FC236}">
                <a16:creationId xmlns:a16="http://schemas.microsoft.com/office/drawing/2014/main" id="{9EF37EF9-570A-8543-9067-CCFBE0EEB110}"/>
              </a:ext>
            </a:extLst>
          </p:cNvPr>
          <p:cNvSpPr>
            <a:spLocks noGrp="1"/>
          </p:cNvSpPr>
          <p:nvPr>
            <p:ph type="title"/>
          </p:nvPr>
        </p:nvSpPr>
        <p:spPr>
          <a:xfrm>
            <a:off x="455341" y="685800"/>
            <a:ext cx="8229600" cy="609600"/>
          </a:xfrm>
        </p:spPr>
        <p:txBody>
          <a:bodyPr>
            <a:normAutofit fontScale="90000"/>
          </a:bodyPr>
          <a:lstStyle/>
          <a:p>
            <a:r>
              <a:rPr lang="en-US" dirty="0" err="1">
                <a:solidFill>
                  <a:schemeClr val="accent2"/>
                </a:solidFill>
              </a:rPr>
              <a:t>Req’t</a:t>
            </a:r>
            <a:r>
              <a:rPr lang="en-US" dirty="0">
                <a:solidFill>
                  <a:schemeClr val="accent2"/>
                </a:solidFill>
              </a:rPr>
              <a:t> 5.b. Chess Tactics: Clearance Sacrifice, Decoy, Discovered Attack</a:t>
            </a:r>
          </a:p>
        </p:txBody>
      </p:sp>
    </p:spTree>
    <p:extLst>
      <p:ext uri="{BB962C8B-B14F-4D97-AF65-F5344CB8AC3E}">
        <p14:creationId xmlns:p14="http://schemas.microsoft.com/office/powerpoint/2010/main" val="34433970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895120-7903-5C47-8C6E-534555220BFD}"/>
              </a:ext>
            </a:extLst>
          </p:cNvPr>
          <p:cNvSpPr>
            <a:spLocks noGrp="1"/>
          </p:cNvSpPr>
          <p:nvPr>
            <p:ph idx="1"/>
          </p:nvPr>
        </p:nvSpPr>
        <p:spPr>
          <a:xfrm>
            <a:off x="457969" y="1321676"/>
            <a:ext cx="8229600" cy="5105400"/>
          </a:xfrm>
        </p:spPr>
        <p:txBody>
          <a:bodyPr>
            <a:normAutofit/>
          </a:bodyPr>
          <a:lstStyle/>
          <a:p>
            <a:pPr marL="0" indent="0">
              <a:buClr>
                <a:schemeClr val="tx1"/>
              </a:buClr>
              <a:buNone/>
            </a:pPr>
            <a:r>
              <a:rPr lang="en-US" dirty="0"/>
              <a:t>Double Attack</a:t>
            </a:r>
          </a:p>
          <a:p>
            <a:pPr>
              <a:buClr>
                <a:schemeClr val="tx1"/>
              </a:buClr>
            </a:pPr>
            <a:r>
              <a:rPr lang="en-US" dirty="0"/>
              <a:t>Two attacks made at the same time</a:t>
            </a:r>
          </a:p>
          <a:p>
            <a:pPr>
              <a:buClr>
                <a:schemeClr val="tx1"/>
              </a:buClr>
            </a:pPr>
            <a:r>
              <a:rPr lang="en-US" dirty="0"/>
              <a:t>Very unlikely to defend against both attacks</a:t>
            </a:r>
          </a:p>
          <a:p>
            <a:pPr marL="0" indent="0">
              <a:buClr>
                <a:schemeClr val="tx1"/>
              </a:buClr>
              <a:buNone/>
            </a:pPr>
            <a:r>
              <a:rPr lang="en-US" dirty="0"/>
              <a:t>Knight Fork</a:t>
            </a:r>
          </a:p>
          <a:p>
            <a:pPr>
              <a:buClr>
                <a:schemeClr val="tx1"/>
              </a:buClr>
              <a:buFont typeface="Arial" panose="020B0604020202020204" pitchFamily="34" charset="0"/>
              <a:buChar char="•"/>
            </a:pPr>
            <a:r>
              <a:rPr lang="en-US" dirty="0"/>
              <a:t>Use of the Knight to attack two or more pieces</a:t>
            </a:r>
          </a:p>
          <a:p>
            <a:pPr>
              <a:buClr>
                <a:schemeClr val="tx1"/>
              </a:buClr>
              <a:buFont typeface="Arial" panose="020B0604020202020204" pitchFamily="34" charset="0"/>
              <a:buChar char="•"/>
            </a:pPr>
            <a:r>
              <a:rPr lang="en-US" dirty="0"/>
              <a:t>When used against the King, the other attacked piece is defenseless</a:t>
            </a:r>
          </a:p>
          <a:p>
            <a:pPr marL="0" indent="0">
              <a:buClr>
                <a:schemeClr val="tx1"/>
              </a:buClr>
              <a:buNone/>
            </a:pPr>
            <a:r>
              <a:rPr lang="en-US" dirty="0"/>
              <a:t>Pin</a:t>
            </a:r>
          </a:p>
          <a:p>
            <a:pPr>
              <a:buClr>
                <a:schemeClr val="tx1"/>
              </a:buClr>
            </a:pPr>
            <a:r>
              <a:rPr lang="en-US" dirty="0"/>
              <a:t>A piece that cannot move because it will expose a check on the King, or allow a powerful piece to be taken such as the Queen</a:t>
            </a:r>
          </a:p>
        </p:txBody>
      </p:sp>
      <p:sp>
        <p:nvSpPr>
          <p:cNvPr id="3" name="Title 2">
            <a:extLst>
              <a:ext uri="{FF2B5EF4-FFF2-40B4-BE49-F238E27FC236}">
                <a16:creationId xmlns:a16="http://schemas.microsoft.com/office/drawing/2014/main" id="{9EF37EF9-570A-8543-9067-CCFBE0EEB110}"/>
              </a:ext>
            </a:extLst>
          </p:cNvPr>
          <p:cNvSpPr>
            <a:spLocks noGrp="1"/>
          </p:cNvSpPr>
          <p:nvPr>
            <p:ph type="title"/>
          </p:nvPr>
        </p:nvSpPr>
        <p:spPr>
          <a:xfrm>
            <a:off x="455341" y="685800"/>
            <a:ext cx="8229600" cy="609600"/>
          </a:xfrm>
        </p:spPr>
        <p:txBody>
          <a:bodyPr>
            <a:normAutofit fontScale="90000"/>
          </a:bodyPr>
          <a:lstStyle/>
          <a:p>
            <a:r>
              <a:rPr lang="en-US" dirty="0" err="1">
                <a:solidFill>
                  <a:schemeClr val="accent2"/>
                </a:solidFill>
              </a:rPr>
              <a:t>Req’t</a:t>
            </a:r>
            <a:r>
              <a:rPr lang="en-US" dirty="0">
                <a:solidFill>
                  <a:schemeClr val="accent2"/>
                </a:solidFill>
              </a:rPr>
              <a:t> 5.b. Chess Tactics: Double Attack, Knight Fork, Pin</a:t>
            </a:r>
          </a:p>
        </p:txBody>
      </p:sp>
    </p:spTree>
    <p:extLst>
      <p:ext uri="{BB962C8B-B14F-4D97-AF65-F5344CB8AC3E}">
        <p14:creationId xmlns:p14="http://schemas.microsoft.com/office/powerpoint/2010/main" val="1676703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12185-B164-734E-8075-069F269C32DF}"/>
              </a:ext>
            </a:extLst>
          </p:cNvPr>
          <p:cNvSpPr txBox="1">
            <a:spLocks/>
          </p:cNvSpPr>
          <p:nvPr/>
        </p:nvSpPr>
        <p:spPr>
          <a:xfrm>
            <a:off x="457200" y="152400"/>
            <a:ext cx="8229600" cy="685800"/>
          </a:xfrm>
          <a:prstGeom prst="rect">
            <a:avLst/>
          </a:prstGeom>
        </p:spPr>
        <p:txBody>
          <a:bodyPr>
            <a:normAutofit fontScale="90000"/>
          </a:bodyPr>
          <a:lst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stStyle>
          <a:p>
            <a:r>
              <a:rPr lang="en-US" dirty="0" err="1">
                <a:solidFill>
                  <a:schemeClr val="accent2"/>
                </a:solidFill>
              </a:rPr>
              <a:t>Req’t</a:t>
            </a:r>
            <a:r>
              <a:rPr lang="en-US" dirty="0">
                <a:solidFill>
                  <a:schemeClr val="accent2"/>
                </a:solidFill>
              </a:rPr>
              <a:t> 5.c. Specific Checkmate approach</a:t>
            </a:r>
          </a:p>
        </p:txBody>
      </p:sp>
      <p:sp>
        <p:nvSpPr>
          <p:cNvPr id="3" name="Rectangle 2">
            <a:extLst>
              <a:ext uri="{FF2B5EF4-FFF2-40B4-BE49-F238E27FC236}">
                <a16:creationId xmlns:a16="http://schemas.microsoft.com/office/drawing/2014/main" id="{AEC10E99-67B2-DD46-88D8-E8DEE511CBEB}"/>
              </a:ext>
            </a:extLst>
          </p:cNvPr>
          <p:cNvSpPr/>
          <p:nvPr/>
        </p:nvSpPr>
        <p:spPr>
          <a:xfrm>
            <a:off x="515315" y="1066800"/>
            <a:ext cx="2819400" cy="2862322"/>
          </a:xfrm>
          <a:prstGeom prst="rect">
            <a:avLst/>
          </a:prstGeom>
        </p:spPr>
        <p:txBody>
          <a:bodyPr wrap="square">
            <a:spAutoFit/>
          </a:bodyPr>
          <a:lstStyle/>
          <a:p>
            <a:r>
              <a:rPr lang="en-US" sz="2000" dirty="0">
                <a:solidFill>
                  <a:schemeClr val="accent2"/>
                </a:solidFill>
              </a:rPr>
              <a:t>c. Set up a chessboard with the white king on </a:t>
            </a:r>
            <a:r>
              <a:rPr lang="en-US" sz="2000" b="1" i="1" dirty="0">
                <a:solidFill>
                  <a:schemeClr val="accent2"/>
                </a:solidFill>
              </a:rPr>
              <a:t>e1,</a:t>
            </a:r>
            <a:r>
              <a:rPr lang="en-US" sz="2000" dirty="0">
                <a:solidFill>
                  <a:schemeClr val="accent2"/>
                </a:solidFill>
              </a:rPr>
              <a:t> the white rooks on </a:t>
            </a:r>
            <a:r>
              <a:rPr lang="en-US" sz="2000" b="1" i="1" dirty="0">
                <a:solidFill>
                  <a:schemeClr val="accent2"/>
                </a:solidFill>
              </a:rPr>
              <a:t>a1</a:t>
            </a:r>
            <a:r>
              <a:rPr lang="en-US" sz="2000" dirty="0">
                <a:solidFill>
                  <a:schemeClr val="accent2"/>
                </a:solidFill>
              </a:rPr>
              <a:t> and </a:t>
            </a:r>
            <a:r>
              <a:rPr lang="en-US" sz="2000" b="1" i="1" dirty="0">
                <a:solidFill>
                  <a:schemeClr val="accent2"/>
                </a:solidFill>
              </a:rPr>
              <a:t>h1,</a:t>
            </a:r>
            <a:r>
              <a:rPr lang="en-US" sz="2000" dirty="0">
                <a:solidFill>
                  <a:schemeClr val="accent2"/>
                </a:solidFill>
              </a:rPr>
              <a:t> and the black king on </a:t>
            </a:r>
            <a:r>
              <a:rPr lang="en-US" sz="2000" b="1" i="1" dirty="0">
                <a:solidFill>
                  <a:schemeClr val="accent2"/>
                </a:solidFill>
              </a:rPr>
              <a:t>e5.</a:t>
            </a:r>
            <a:r>
              <a:rPr lang="en-US" sz="2000" dirty="0">
                <a:solidFill>
                  <a:schemeClr val="accent2"/>
                </a:solidFill>
              </a:rPr>
              <a:t> With White to move first, demonstrate how to force checkmate on the black king.</a:t>
            </a:r>
          </a:p>
        </p:txBody>
      </p:sp>
      <p:pic>
        <p:nvPicPr>
          <p:cNvPr id="5" name="Picture 4">
            <a:extLst>
              <a:ext uri="{FF2B5EF4-FFF2-40B4-BE49-F238E27FC236}">
                <a16:creationId xmlns:a16="http://schemas.microsoft.com/office/drawing/2014/main" id="{AE07D053-389C-0348-BE88-85D28452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7870" y="1066800"/>
            <a:ext cx="5361330" cy="5486400"/>
          </a:xfrm>
          <a:prstGeom prst="rect">
            <a:avLst/>
          </a:prstGeom>
        </p:spPr>
      </p:pic>
    </p:spTree>
    <p:extLst>
      <p:ext uri="{BB962C8B-B14F-4D97-AF65-F5344CB8AC3E}">
        <p14:creationId xmlns:p14="http://schemas.microsoft.com/office/powerpoint/2010/main" val="31574263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C709D0-1DA2-6E41-90A9-F55103A4F26E}"/>
              </a:ext>
            </a:extLst>
          </p:cNvPr>
          <p:cNvSpPr txBox="1"/>
          <p:nvPr/>
        </p:nvSpPr>
        <p:spPr>
          <a:xfrm>
            <a:off x="552086" y="1902767"/>
            <a:ext cx="2486578" cy="646331"/>
          </a:xfrm>
          <a:prstGeom prst="rect">
            <a:avLst/>
          </a:prstGeom>
          <a:noFill/>
        </p:spPr>
        <p:txBody>
          <a:bodyPr wrap="none" rtlCol="0">
            <a:spAutoFit/>
          </a:bodyPr>
          <a:lstStyle/>
          <a:p>
            <a:r>
              <a:rPr lang="en-US" dirty="0"/>
              <a:t>White to Mate in 1, and</a:t>
            </a:r>
          </a:p>
          <a:p>
            <a:r>
              <a:rPr lang="en-US" dirty="0"/>
              <a:t>it’s White’s move next.</a:t>
            </a:r>
          </a:p>
        </p:txBody>
      </p:sp>
      <p:sp>
        <p:nvSpPr>
          <p:cNvPr id="5" name="Title 1">
            <a:extLst>
              <a:ext uri="{FF2B5EF4-FFF2-40B4-BE49-F238E27FC236}">
                <a16:creationId xmlns:a16="http://schemas.microsoft.com/office/drawing/2014/main" id="{09A6B6F9-2C60-F640-9473-CED2C19B88EB}"/>
              </a:ext>
            </a:extLst>
          </p:cNvPr>
          <p:cNvSpPr txBox="1">
            <a:spLocks/>
          </p:cNvSpPr>
          <p:nvPr/>
        </p:nvSpPr>
        <p:spPr>
          <a:xfrm>
            <a:off x="457200" y="152400"/>
            <a:ext cx="8229600" cy="685800"/>
          </a:xfrm>
          <a:prstGeom prst="rect">
            <a:avLst/>
          </a:prstGeom>
        </p:spPr>
        <p:txBody>
          <a:bodyPr>
            <a:normAutofit fontScale="97500" lnSpcReduction="10000"/>
          </a:bodyPr>
          <a:lst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stStyle>
          <a:p>
            <a:r>
              <a:rPr lang="en-US" dirty="0" err="1">
                <a:solidFill>
                  <a:schemeClr val="accent2"/>
                </a:solidFill>
              </a:rPr>
              <a:t>Req’t</a:t>
            </a:r>
            <a:r>
              <a:rPr lang="en-US" dirty="0">
                <a:solidFill>
                  <a:schemeClr val="accent2"/>
                </a:solidFill>
              </a:rPr>
              <a:t> 5.d.   Solve 5 mate problems </a:t>
            </a:r>
          </a:p>
        </p:txBody>
      </p:sp>
      <p:sp>
        <p:nvSpPr>
          <p:cNvPr id="6" name="TextBox 5">
            <a:extLst>
              <a:ext uri="{FF2B5EF4-FFF2-40B4-BE49-F238E27FC236}">
                <a16:creationId xmlns:a16="http://schemas.microsoft.com/office/drawing/2014/main" id="{7C72905D-BD05-6248-8E99-EC5216E6E3A8}"/>
              </a:ext>
            </a:extLst>
          </p:cNvPr>
          <p:cNvSpPr txBox="1"/>
          <p:nvPr/>
        </p:nvSpPr>
        <p:spPr>
          <a:xfrm>
            <a:off x="552086" y="1293167"/>
            <a:ext cx="1485343" cy="461665"/>
          </a:xfrm>
          <a:prstGeom prst="rect">
            <a:avLst/>
          </a:prstGeom>
          <a:noFill/>
        </p:spPr>
        <p:txBody>
          <a:bodyPr wrap="none" rtlCol="0">
            <a:spAutoFit/>
          </a:bodyPr>
          <a:lstStyle/>
          <a:p>
            <a:r>
              <a:rPr lang="en-US" sz="2400" u="sng" dirty="0"/>
              <a:t>Problem 1</a:t>
            </a:r>
          </a:p>
        </p:txBody>
      </p:sp>
      <p:pic>
        <p:nvPicPr>
          <p:cNvPr id="7" name="Picture 6">
            <a:extLst>
              <a:ext uri="{FF2B5EF4-FFF2-40B4-BE49-F238E27FC236}">
                <a16:creationId xmlns:a16="http://schemas.microsoft.com/office/drawing/2014/main" id="{8E178D0B-D08B-984C-90D8-B63AB8111C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922421"/>
            <a:ext cx="5511800" cy="5791200"/>
          </a:xfrm>
          <a:prstGeom prst="rect">
            <a:avLst/>
          </a:prstGeom>
        </p:spPr>
      </p:pic>
    </p:spTree>
    <p:extLst>
      <p:ext uri="{BB962C8B-B14F-4D97-AF65-F5344CB8AC3E}">
        <p14:creationId xmlns:p14="http://schemas.microsoft.com/office/powerpoint/2010/main" val="38343978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C709D0-1DA2-6E41-90A9-F55103A4F26E}"/>
              </a:ext>
            </a:extLst>
          </p:cNvPr>
          <p:cNvSpPr txBox="1"/>
          <p:nvPr/>
        </p:nvSpPr>
        <p:spPr>
          <a:xfrm>
            <a:off x="524013" y="1828800"/>
            <a:ext cx="2544286" cy="646331"/>
          </a:xfrm>
          <a:prstGeom prst="rect">
            <a:avLst/>
          </a:prstGeom>
          <a:noFill/>
        </p:spPr>
        <p:txBody>
          <a:bodyPr wrap="none" rtlCol="0">
            <a:spAutoFit/>
          </a:bodyPr>
          <a:lstStyle/>
          <a:p>
            <a:r>
              <a:rPr lang="en-US" dirty="0"/>
              <a:t>White to Mate in 1, and </a:t>
            </a:r>
          </a:p>
          <a:p>
            <a:r>
              <a:rPr lang="en-US" dirty="0"/>
              <a:t>it’s White’s move next.</a:t>
            </a:r>
          </a:p>
        </p:txBody>
      </p:sp>
      <p:sp>
        <p:nvSpPr>
          <p:cNvPr id="5" name="Title 1">
            <a:extLst>
              <a:ext uri="{FF2B5EF4-FFF2-40B4-BE49-F238E27FC236}">
                <a16:creationId xmlns:a16="http://schemas.microsoft.com/office/drawing/2014/main" id="{09A6B6F9-2C60-F640-9473-CED2C19B88EB}"/>
              </a:ext>
            </a:extLst>
          </p:cNvPr>
          <p:cNvSpPr txBox="1">
            <a:spLocks/>
          </p:cNvSpPr>
          <p:nvPr/>
        </p:nvSpPr>
        <p:spPr>
          <a:xfrm>
            <a:off x="457200" y="152400"/>
            <a:ext cx="8229600" cy="685800"/>
          </a:xfrm>
          <a:prstGeom prst="rect">
            <a:avLst/>
          </a:prstGeom>
        </p:spPr>
        <p:txBody>
          <a:bodyPr>
            <a:normAutofit fontScale="97500" lnSpcReduction="10000"/>
          </a:bodyPr>
          <a:lst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stStyle>
          <a:p>
            <a:r>
              <a:rPr lang="en-US" dirty="0" err="1">
                <a:solidFill>
                  <a:schemeClr val="accent2"/>
                </a:solidFill>
              </a:rPr>
              <a:t>Req’t</a:t>
            </a:r>
            <a:r>
              <a:rPr lang="en-US" dirty="0">
                <a:solidFill>
                  <a:schemeClr val="accent2"/>
                </a:solidFill>
              </a:rPr>
              <a:t> 5.d.   Solve 5 mate problems </a:t>
            </a:r>
          </a:p>
        </p:txBody>
      </p:sp>
      <p:sp>
        <p:nvSpPr>
          <p:cNvPr id="6" name="TextBox 5">
            <a:extLst>
              <a:ext uri="{FF2B5EF4-FFF2-40B4-BE49-F238E27FC236}">
                <a16:creationId xmlns:a16="http://schemas.microsoft.com/office/drawing/2014/main" id="{7C72905D-BD05-6248-8E99-EC5216E6E3A8}"/>
              </a:ext>
            </a:extLst>
          </p:cNvPr>
          <p:cNvSpPr txBox="1"/>
          <p:nvPr/>
        </p:nvSpPr>
        <p:spPr>
          <a:xfrm>
            <a:off x="524013" y="1219200"/>
            <a:ext cx="1538242" cy="461665"/>
          </a:xfrm>
          <a:prstGeom prst="rect">
            <a:avLst/>
          </a:prstGeom>
          <a:noFill/>
        </p:spPr>
        <p:txBody>
          <a:bodyPr wrap="none" rtlCol="0">
            <a:spAutoFit/>
          </a:bodyPr>
          <a:lstStyle/>
          <a:p>
            <a:r>
              <a:rPr lang="en-US" sz="2400" u="sng" dirty="0"/>
              <a:t>Problem 2</a:t>
            </a:r>
          </a:p>
        </p:txBody>
      </p:sp>
      <p:pic>
        <p:nvPicPr>
          <p:cNvPr id="9" name="Picture 8">
            <a:extLst>
              <a:ext uri="{FF2B5EF4-FFF2-40B4-BE49-F238E27FC236}">
                <a16:creationId xmlns:a16="http://schemas.microsoft.com/office/drawing/2014/main" id="{AC97D8CC-4A8A-904B-89E9-2BC84991E5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874295"/>
            <a:ext cx="5549900" cy="5765800"/>
          </a:xfrm>
          <a:prstGeom prst="rect">
            <a:avLst/>
          </a:prstGeom>
        </p:spPr>
      </p:pic>
    </p:spTree>
    <p:extLst>
      <p:ext uri="{BB962C8B-B14F-4D97-AF65-F5344CB8AC3E}">
        <p14:creationId xmlns:p14="http://schemas.microsoft.com/office/powerpoint/2010/main" val="5910220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C709D0-1DA2-6E41-90A9-F55103A4F26E}"/>
              </a:ext>
            </a:extLst>
          </p:cNvPr>
          <p:cNvSpPr txBox="1"/>
          <p:nvPr/>
        </p:nvSpPr>
        <p:spPr>
          <a:xfrm>
            <a:off x="457200" y="1583560"/>
            <a:ext cx="2584362" cy="2585323"/>
          </a:xfrm>
          <a:prstGeom prst="rect">
            <a:avLst/>
          </a:prstGeom>
          <a:noFill/>
        </p:spPr>
        <p:txBody>
          <a:bodyPr wrap="none" rtlCol="0">
            <a:spAutoFit/>
          </a:bodyPr>
          <a:lstStyle/>
          <a:p>
            <a:r>
              <a:rPr lang="en-US" dirty="0"/>
              <a:t>White to Mate in 2, and </a:t>
            </a:r>
          </a:p>
          <a:p>
            <a:r>
              <a:rPr lang="en-US" dirty="0"/>
              <a:t>it’s White’s move next.</a:t>
            </a:r>
          </a:p>
          <a:p>
            <a:endParaRPr lang="en-US" dirty="0"/>
          </a:p>
          <a:p>
            <a:r>
              <a:rPr lang="en-US" dirty="0"/>
              <a:t>Caution for potential</a:t>
            </a:r>
          </a:p>
          <a:p>
            <a:r>
              <a:rPr lang="en-US" dirty="0"/>
              <a:t>of stalemate.</a:t>
            </a:r>
          </a:p>
          <a:p>
            <a:endParaRPr lang="en-US" dirty="0"/>
          </a:p>
          <a:p>
            <a:r>
              <a:rPr lang="en-US" dirty="0"/>
              <a:t>Anticipate all possible</a:t>
            </a:r>
          </a:p>
          <a:p>
            <a:r>
              <a:rPr lang="en-US" dirty="0"/>
              <a:t>black moves in your</a:t>
            </a:r>
          </a:p>
          <a:p>
            <a:r>
              <a:rPr lang="en-US" dirty="0"/>
              <a:t>answer.</a:t>
            </a:r>
          </a:p>
        </p:txBody>
      </p:sp>
      <p:sp>
        <p:nvSpPr>
          <p:cNvPr id="5" name="Title 1">
            <a:extLst>
              <a:ext uri="{FF2B5EF4-FFF2-40B4-BE49-F238E27FC236}">
                <a16:creationId xmlns:a16="http://schemas.microsoft.com/office/drawing/2014/main" id="{09A6B6F9-2C60-F640-9473-CED2C19B88EB}"/>
              </a:ext>
            </a:extLst>
          </p:cNvPr>
          <p:cNvSpPr txBox="1">
            <a:spLocks/>
          </p:cNvSpPr>
          <p:nvPr/>
        </p:nvSpPr>
        <p:spPr>
          <a:xfrm>
            <a:off x="457200" y="152400"/>
            <a:ext cx="8229600" cy="685800"/>
          </a:xfrm>
          <a:prstGeom prst="rect">
            <a:avLst/>
          </a:prstGeom>
        </p:spPr>
        <p:txBody>
          <a:bodyPr>
            <a:normAutofit fontScale="97500" lnSpcReduction="10000"/>
          </a:bodyPr>
          <a:lst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stStyle>
          <a:p>
            <a:r>
              <a:rPr lang="en-US" dirty="0" err="1">
                <a:solidFill>
                  <a:schemeClr val="accent2"/>
                </a:solidFill>
              </a:rPr>
              <a:t>Req’t</a:t>
            </a:r>
            <a:r>
              <a:rPr lang="en-US" dirty="0">
                <a:solidFill>
                  <a:schemeClr val="accent2"/>
                </a:solidFill>
              </a:rPr>
              <a:t> 5.d.   Solve 5 mate problems </a:t>
            </a:r>
          </a:p>
        </p:txBody>
      </p:sp>
      <p:sp>
        <p:nvSpPr>
          <p:cNvPr id="6" name="TextBox 5">
            <a:extLst>
              <a:ext uri="{FF2B5EF4-FFF2-40B4-BE49-F238E27FC236}">
                <a16:creationId xmlns:a16="http://schemas.microsoft.com/office/drawing/2014/main" id="{7C72905D-BD05-6248-8E99-EC5216E6E3A8}"/>
              </a:ext>
            </a:extLst>
          </p:cNvPr>
          <p:cNvSpPr txBox="1"/>
          <p:nvPr/>
        </p:nvSpPr>
        <p:spPr>
          <a:xfrm>
            <a:off x="457200" y="973960"/>
            <a:ext cx="1530227" cy="461665"/>
          </a:xfrm>
          <a:prstGeom prst="rect">
            <a:avLst/>
          </a:prstGeom>
          <a:noFill/>
        </p:spPr>
        <p:txBody>
          <a:bodyPr wrap="none" rtlCol="0">
            <a:spAutoFit/>
          </a:bodyPr>
          <a:lstStyle/>
          <a:p>
            <a:r>
              <a:rPr lang="en-US" sz="2400" u="sng" dirty="0"/>
              <a:t>Problem 3</a:t>
            </a:r>
          </a:p>
        </p:txBody>
      </p:sp>
      <p:pic>
        <p:nvPicPr>
          <p:cNvPr id="7" name="Picture 6">
            <a:extLst>
              <a:ext uri="{FF2B5EF4-FFF2-40B4-BE49-F238E27FC236}">
                <a16:creationId xmlns:a16="http://schemas.microsoft.com/office/drawing/2014/main" id="{88140A79-1251-8A46-BB7A-AA3F0FA1CE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5497" y="1017478"/>
            <a:ext cx="5347398" cy="5514811"/>
          </a:xfrm>
          <a:prstGeom prst="rect">
            <a:avLst/>
          </a:prstGeom>
        </p:spPr>
      </p:pic>
    </p:spTree>
    <p:extLst>
      <p:ext uri="{BB962C8B-B14F-4D97-AF65-F5344CB8AC3E}">
        <p14:creationId xmlns:p14="http://schemas.microsoft.com/office/powerpoint/2010/main" val="35432713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C709D0-1DA2-6E41-90A9-F55103A4F26E}"/>
              </a:ext>
            </a:extLst>
          </p:cNvPr>
          <p:cNvSpPr txBox="1"/>
          <p:nvPr/>
        </p:nvSpPr>
        <p:spPr>
          <a:xfrm>
            <a:off x="469232" y="1828800"/>
            <a:ext cx="2526654" cy="2585323"/>
          </a:xfrm>
          <a:prstGeom prst="rect">
            <a:avLst/>
          </a:prstGeom>
          <a:noFill/>
        </p:spPr>
        <p:txBody>
          <a:bodyPr wrap="none" rtlCol="0">
            <a:spAutoFit/>
          </a:bodyPr>
          <a:lstStyle/>
          <a:p>
            <a:r>
              <a:rPr lang="en-US" dirty="0"/>
              <a:t>White to Mate in 2, and</a:t>
            </a:r>
          </a:p>
          <a:p>
            <a:r>
              <a:rPr lang="en-US" dirty="0"/>
              <a:t>it’s White’s move next.</a:t>
            </a:r>
          </a:p>
          <a:p>
            <a:endParaRPr lang="en-US" dirty="0"/>
          </a:p>
          <a:p>
            <a:r>
              <a:rPr lang="en-US" dirty="0"/>
              <a:t>Caution for potential</a:t>
            </a:r>
          </a:p>
          <a:p>
            <a:r>
              <a:rPr lang="en-US" dirty="0"/>
              <a:t>of stalemate.</a:t>
            </a:r>
          </a:p>
          <a:p>
            <a:endParaRPr lang="en-US" dirty="0"/>
          </a:p>
          <a:p>
            <a:r>
              <a:rPr lang="en-US" dirty="0"/>
              <a:t>Anticipate all possible</a:t>
            </a:r>
          </a:p>
          <a:p>
            <a:r>
              <a:rPr lang="en-US" dirty="0"/>
              <a:t>black moves in your</a:t>
            </a:r>
          </a:p>
          <a:p>
            <a:r>
              <a:rPr lang="en-US" dirty="0"/>
              <a:t>answer.</a:t>
            </a:r>
          </a:p>
        </p:txBody>
      </p:sp>
      <p:sp>
        <p:nvSpPr>
          <p:cNvPr id="5" name="Title 1">
            <a:extLst>
              <a:ext uri="{FF2B5EF4-FFF2-40B4-BE49-F238E27FC236}">
                <a16:creationId xmlns:a16="http://schemas.microsoft.com/office/drawing/2014/main" id="{09A6B6F9-2C60-F640-9473-CED2C19B88EB}"/>
              </a:ext>
            </a:extLst>
          </p:cNvPr>
          <p:cNvSpPr txBox="1">
            <a:spLocks/>
          </p:cNvSpPr>
          <p:nvPr/>
        </p:nvSpPr>
        <p:spPr>
          <a:xfrm>
            <a:off x="457200" y="152400"/>
            <a:ext cx="8229600" cy="685800"/>
          </a:xfrm>
          <a:prstGeom prst="rect">
            <a:avLst/>
          </a:prstGeom>
        </p:spPr>
        <p:txBody>
          <a:bodyPr>
            <a:normAutofit fontScale="97500" lnSpcReduction="10000"/>
          </a:bodyPr>
          <a:lst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stStyle>
          <a:p>
            <a:r>
              <a:rPr lang="en-US" dirty="0" err="1">
                <a:solidFill>
                  <a:schemeClr val="accent2"/>
                </a:solidFill>
              </a:rPr>
              <a:t>Req’t</a:t>
            </a:r>
            <a:r>
              <a:rPr lang="en-US" dirty="0">
                <a:solidFill>
                  <a:schemeClr val="accent2"/>
                </a:solidFill>
              </a:rPr>
              <a:t> 5.d.   Solve 5 mate problems </a:t>
            </a:r>
          </a:p>
        </p:txBody>
      </p:sp>
      <p:sp>
        <p:nvSpPr>
          <p:cNvPr id="6" name="TextBox 5">
            <a:extLst>
              <a:ext uri="{FF2B5EF4-FFF2-40B4-BE49-F238E27FC236}">
                <a16:creationId xmlns:a16="http://schemas.microsoft.com/office/drawing/2014/main" id="{7C72905D-BD05-6248-8E99-EC5216E6E3A8}"/>
              </a:ext>
            </a:extLst>
          </p:cNvPr>
          <p:cNvSpPr txBox="1"/>
          <p:nvPr/>
        </p:nvSpPr>
        <p:spPr>
          <a:xfrm>
            <a:off x="469232" y="1219200"/>
            <a:ext cx="1552669" cy="461665"/>
          </a:xfrm>
          <a:prstGeom prst="rect">
            <a:avLst/>
          </a:prstGeom>
          <a:noFill/>
        </p:spPr>
        <p:txBody>
          <a:bodyPr wrap="none" rtlCol="0">
            <a:spAutoFit/>
          </a:bodyPr>
          <a:lstStyle/>
          <a:p>
            <a:r>
              <a:rPr lang="en-US" sz="2400" u="sng" dirty="0"/>
              <a:t>Problem 4</a:t>
            </a:r>
          </a:p>
        </p:txBody>
      </p:sp>
      <p:pic>
        <p:nvPicPr>
          <p:cNvPr id="7" name="Picture 6">
            <a:extLst>
              <a:ext uri="{FF2B5EF4-FFF2-40B4-BE49-F238E27FC236}">
                <a16:creationId xmlns:a16="http://schemas.microsoft.com/office/drawing/2014/main" id="{4B7E0738-DA5A-C340-A76C-738F6A7B36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8002" y="990600"/>
            <a:ext cx="5271198" cy="5549641"/>
          </a:xfrm>
          <a:prstGeom prst="rect">
            <a:avLst/>
          </a:prstGeom>
        </p:spPr>
      </p:pic>
    </p:spTree>
    <p:extLst>
      <p:ext uri="{BB962C8B-B14F-4D97-AF65-F5344CB8AC3E}">
        <p14:creationId xmlns:p14="http://schemas.microsoft.com/office/powerpoint/2010/main" val="12302862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E26DAD-D7F2-FB4F-878A-FFC278562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958400"/>
            <a:ext cx="5410200" cy="5594800"/>
          </a:xfrm>
          <a:prstGeom prst="rect">
            <a:avLst/>
          </a:prstGeom>
        </p:spPr>
      </p:pic>
      <p:sp>
        <p:nvSpPr>
          <p:cNvPr id="4" name="TextBox 3">
            <a:extLst>
              <a:ext uri="{FF2B5EF4-FFF2-40B4-BE49-F238E27FC236}">
                <a16:creationId xmlns:a16="http://schemas.microsoft.com/office/drawing/2014/main" id="{6CC709D0-1DA2-6E41-90A9-F55103A4F26E}"/>
              </a:ext>
            </a:extLst>
          </p:cNvPr>
          <p:cNvSpPr txBox="1"/>
          <p:nvPr/>
        </p:nvSpPr>
        <p:spPr>
          <a:xfrm>
            <a:off x="501316" y="1752600"/>
            <a:ext cx="2526654" cy="2585323"/>
          </a:xfrm>
          <a:prstGeom prst="rect">
            <a:avLst/>
          </a:prstGeom>
          <a:noFill/>
        </p:spPr>
        <p:txBody>
          <a:bodyPr wrap="none" rtlCol="0">
            <a:spAutoFit/>
          </a:bodyPr>
          <a:lstStyle/>
          <a:p>
            <a:r>
              <a:rPr lang="en-US" dirty="0"/>
              <a:t>White to Mate in 2, and</a:t>
            </a:r>
          </a:p>
          <a:p>
            <a:r>
              <a:rPr lang="en-US" dirty="0"/>
              <a:t>it’s White’s move next.</a:t>
            </a:r>
          </a:p>
          <a:p>
            <a:endParaRPr lang="en-US" dirty="0"/>
          </a:p>
          <a:p>
            <a:r>
              <a:rPr lang="en-US" dirty="0"/>
              <a:t>Caution for potential</a:t>
            </a:r>
          </a:p>
          <a:p>
            <a:r>
              <a:rPr lang="en-US" dirty="0"/>
              <a:t>of stalemate.</a:t>
            </a:r>
          </a:p>
          <a:p>
            <a:endParaRPr lang="en-US" dirty="0"/>
          </a:p>
          <a:p>
            <a:r>
              <a:rPr lang="en-US" dirty="0"/>
              <a:t>Anticipate all possible</a:t>
            </a:r>
          </a:p>
          <a:p>
            <a:r>
              <a:rPr lang="en-US" dirty="0"/>
              <a:t>black moves in your</a:t>
            </a:r>
          </a:p>
          <a:p>
            <a:r>
              <a:rPr lang="en-US" dirty="0"/>
              <a:t>answer.</a:t>
            </a:r>
          </a:p>
        </p:txBody>
      </p:sp>
      <p:sp>
        <p:nvSpPr>
          <p:cNvPr id="5" name="Title 1">
            <a:extLst>
              <a:ext uri="{FF2B5EF4-FFF2-40B4-BE49-F238E27FC236}">
                <a16:creationId xmlns:a16="http://schemas.microsoft.com/office/drawing/2014/main" id="{09A6B6F9-2C60-F640-9473-CED2C19B88EB}"/>
              </a:ext>
            </a:extLst>
          </p:cNvPr>
          <p:cNvSpPr txBox="1">
            <a:spLocks/>
          </p:cNvSpPr>
          <p:nvPr/>
        </p:nvSpPr>
        <p:spPr>
          <a:xfrm>
            <a:off x="457200" y="152400"/>
            <a:ext cx="8229600" cy="685800"/>
          </a:xfrm>
          <a:prstGeom prst="rect">
            <a:avLst/>
          </a:prstGeom>
        </p:spPr>
        <p:txBody>
          <a:bodyPr>
            <a:normAutofit fontScale="97500" lnSpcReduction="10000"/>
          </a:bodyPr>
          <a:lst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stStyle>
          <a:p>
            <a:r>
              <a:rPr lang="en-US" dirty="0" err="1">
                <a:solidFill>
                  <a:schemeClr val="accent2"/>
                </a:solidFill>
              </a:rPr>
              <a:t>Req’t</a:t>
            </a:r>
            <a:r>
              <a:rPr lang="en-US" dirty="0">
                <a:solidFill>
                  <a:schemeClr val="accent2"/>
                </a:solidFill>
              </a:rPr>
              <a:t> 5.d.   Solve 5 mate problems </a:t>
            </a:r>
          </a:p>
        </p:txBody>
      </p:sp>
      <p:sp>
        <p:nvSpPr>
          <p:cNvPr id="6" name="TextBox 5">
            <a:extLst>
              <a:ext uri="{FF2B5EF4-FFF2-40B4-BE49-F238E27FC236}">
                <a16:creationId xmlns:a16="http://schemas.microsoft.com/office/drawing/2014/main" id="{7C72905D-BD05-6248-8E99-EC5216E6E3A8}"/>
              </a:ext>
            </a:extLst>
          </p:cNvPr>
          <p:cNvSpPr txBox="1"/>
          <p:nvPr/>
        </p:nvSpPr>
        <p:spPr>
          <a:xfrm>
            <a:off x="501316" y="1143000"/>
            <a:ext cx="1535036" cy="461665"/>
          </a:xfrm>
          <a:prstGeom prst="rect">
            <a:avLst/>
          </a:prstGeom>
          <a:noFill/>
        </p:spPr>
        <p:txBody>
          <a:bodyPr wrap="none" rtlCol="0">
            <a:spAutoFit/>
          </a:bodyPr>
          <a:lstStyle/>
          <a:p>
            <a:r>
              <a:rPr lang="en-US" sz="2400" u="sng" dirty="0"/>
              <a:t>Problem 5</a:t>
            </a:r>
          </a:p>
        </p:txBody>
      </p:sp>
    </p:spTree>
    <p:extLst>
      <p:ext uri="{BB962C8B-B14F-4D97-AF65-F5344CB8AC3E}">
        <p14:creationId xmlns:p14="http://schemas.microsoft.com/office/powerpoint/2010/main" val="582617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A20214-9F8E-6F45-ADA9-2D542910AF0C}"/>
              </a:ext>
            </a:extLst>
          </p:cNvPr>
          <p:cNvSpPr>
            <a:spLocks noGrp="1"/>
          </p:cNvSpPr>
          <p:nvPr>
            <p:ph idx="1"/>
          </p:nvPr>
        </p:nvSpPr>
        <p:spPr>
          <a:xfrm>
            <a:off x="457200" y="1447800"/>
            <a:ext cx="8229600" cy="5181600"/>
          </a:xfrm>
        </p:spPr>
        <p:txBody>
          <a:bodyPr>
            <a:normAutofit/>
          </a:bodyPr>
          <a:lstStyle/>
          <a:p>
            <a:r>
              <a:rPr lang="en-US" sz="2400" dirty="0"/>
              <a:t>Part of Requirement 3: the part that refers to teaching someone else chess.</a:t>
            </a:r>
          </a:p>
          <a:p>
            <a:r>
              <a:rPr lang="en-US" sz="2400" dirty="0"/>
              <a:t>Requirements 5c, and 5d: demonstrate specific chess moves to force mate to your counselor: we can discuss individually when each Scout is ready.</a:t>
            </a:r>
          </a:p>
          <a:p>
            <a:r>
              <a:rPr lang="en-US" sz="2400" dirty="0"/>
              <a:t>Requirement 6: pick one of these: playing three games of chess, play in a tournament, or organize and play in a tournament.</a:t>
            </a:r>
          </a:p>
          <a:p>
            <a:endParaRPr lang="en-US" sz="2400" dirty="0"/>
          </a:p>
        </p:txBody>
      </p:sp>
      <p:sp>
        <p:nvSpPr>
          <p:cNvPr id="3" name="Title 2">
            <a:extLst>
              <a:ext uri="{FF2B5EF4-FFF2-40B4-BE49-F238E27FC236}">
                <a16:creationId xmlns:a16="http://schemas.microsoft.com/office/drawing/2014/main" id="{F482600E-4280-644B-B82C-9651D5B449A7}"/>
              </a:ext>
            </a:extLst>
          </p:cNvPr>
          <p:cNvSpPr>
            <a:spLocks noGrp="1"/>
          </p:cNvSpPr>
          <p:nvPr>
            <p:ph type="title"/>
          </p:nvPr>
        </p:nvSpPr>
        <p:spPr/>
        <p:txBody>
          <a:bodyPr>
            <a:normAutofit fontScale="90000"/>
          </a:bodyPr>
          <a:lstStyle/>
          <a:p>
            <a:r>
              <a:rPr lang="en-US" dirty="0">
                <a:solidFill>
                  <a:schemeClr val="accent2"/>
                </a:solidFill>
              </a:rPr>
              <a:t>Requirements that need to be done</a:t>
            </a:r>
            <a:br>
              <a:rPr lang="en-US" dirty="0">
                <a:solidFill>
                  <a:schemeClr val="accent2"/>
                </a:solidFill>
              </a:rPr>
            </a:br>
            <a:r>
              <a:rPr lang="en-US" dirty="0">
                <a:solidFill>
                  <a:schemeClr val="accent2"/>
                </a:solidFill>
              </a:rPr>
              <a:t>         outside of today’s video conference</a:t>
            </a:r>
          </a:p>
        </p:txBody>
      </p:sp>
    </p:spTree>
    <p:extLst>
      <p:ext uri="{BB962C8B-B14F-4D97-AF65-F5344CB8AC3E}">
        <p14:creationId xmlns:p14="http://schemas.microsoft.com/office/powerpoint/2010/main" val="29778235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EF19AE-58F6-774F-BB32-F6B2014DABFA}"/>
              </a:ext>
            </a:extLst>
          </p:cNvPr>
          <p:cNvPicPr>
            <a:picLocks noChangeAspect="1"/>
          </p:cNvPicPr>
          <p:nvPr/>
        </p:nvPicPr>
        <p:blipFill rotWithShape="1">
          <a:blip r:embed="rId2">
            <a:extLst>
              <a:ext uri="{28A0092B-C50C-407E-A947-70E740481C1C}">
                <a14:useLocalDpi xmlns:a14="http://schemas.microsoft.com/office/drawing/2010/main" val="0"/>
              </a:ext>
            </a:extLst>
          </a:blip>
          <a:srcRect t="6666" b="1111"/>
          <a:stretch/>
        </p:blipFill>
        <p:spPr>
          <a:xfrm>
            <a:off x="3352800" y="266700"/>
            <a:ext cx="5647080" cy="6324600"/>
          </a:xfrm>
          <a:prstGeom prst="rect">
            <a:avLst/>
          </a:prstGeom>
        </p:spPr>
      </p:pic>
      <p:sp>
        <p:nvSpPr>
          <p:cNvPr id="4" name="TextBox 3">
            <a:extLst>
              <a:ext uri="{FF2B5EF4-FFF2-40B4-BE49-F238E27FC236}">
                <a16:creationId xmlns:a16="http://schemas.microsoft.com/office/drawing/2014/main" id="{D93D0B44-BE69-AC45-BEDC-29DBB7B0F924}"/>
              </a:ext>
            </a:extLst>
          </p:cNvPr>
          <p:cNvSpPr txBox="1"/>
          <p:nvPr/>
        </p:nvSpPr>
        <p:spPr>
          <a:xfrm>
            <a:off x="304800" y="533400"/>
            <a:ext cx="2793650" cy="1200329"/>
          </a:xfrm>
          <a:prstGeom prst="rect">
            <a:avLst/>
          </a:prstGeom>
          <a:noFill/>
        </p:spPr>
        <p:txBody>
          <a:bodyPr wrap="none" rtlCol="0">
            <a:spAutoFit/>
          </a:bodyPr>
          <a:lstStyle/>
          <a:p>
            <a:r>
              <a:rPr lang="en-US" sz="2400" dirty="0"/>
              <a:t>Attendees on</a:t>
            </a:r>
            <a:br>
              <a:rPr lang="en-US" sz="2400" dirty="0"/>
            </a:br>
            <a:r>
              <a:rPr lang="en-US" sz="2400" dirty="0"/>
              <a:t>Chess Merit Badge</a:t>
            </a:r>
          </a:p>
          <a:p>
            <a:r>
              <a:rPr lang="en-US" sz="2400" dirty="0"/>
              <a:t>Class on Jan 17, 2021</a:t>
            </a:r>
          </a:p>
        </p:txBody>
      </p:sp>
    </p:spTree>
    <p:extLst>
      <p:ext uri="{BB962C8B-B14F-4D97-AF65-F5344CB8AC3E}">
        <p14:creationId xmlns:p14="http://schemas.microsoft.com/office/powerpoint/2010/main" val="3971131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0CE58-6D45-2F40-8ED8-65D184F042BE}"/>
              </a:ext>
            </a:extLst>
          </p:cNvPr>
          <p:cNvSpPr>
            <a:spLocks noGrp="1"/>
          </p:cNvSpPr>
          <p:nvPr>
            <p:ph type="title"/>
          </p:nvPr>
        </p:nvSpPr>
        <p:spPr/>
        <p:txBody>
          <a:bodyPr/>
          <a:lstStyle/>
          <a:p>
            <a:r>
              <a:rPr lang="en-US" dirty="0"/>
              <a:t>Let’s start our discussion</a:t>
            </a:r>
          </a:p>
        </p:txBody>
      </p:sp>
      <p:sp>
        <p:nvSpPr>
          <p:cNvPr id="3" name="Text Placeholder 2">
            <a:extLst>
              <a:ext uri="{FF2B5EF4-FFF2-40B4-BE49-F238E27FC236}">
                <a16:creationId xmlns:a16="http://schemas.microsoft.com/office/drawing/2014/main" id="{442164C7-485F-3A48-91B2-7C756E6DCD20}"/>
              </a:ext>
            </a:extLst>
          </p:cNvPr>
          <p:cNvSpPr>
            <a:spLocks noGrp="1"/>
          </p:cNvSpPr>
          <p:nvPr>
            <p:ph type="body" idx="1"/>
          </p:nvPr>
        </p:nvSpPr>
        <p:spPr/>
        <p:txBody>
          <a:bodyPr/>
          <a:lstStyle/>
          <a:p>
            <a:endParaRPr lang="en-US"/>
          </a:p>
        </p:txBody>
      </p:sp>
      <p:pic>
        <p:nvPicPr>
          <p:cNvPr id="7" name="Picture 6">
            <a:extLst>
              <a:ext uri="{FF2B5EF4-FFF2-40B4-BE49-F238E27FC236}">
                <a16:creationId xmlns:a16="http://schemas.microsoft.com/office/drawing/2014/main" id="{7603029E-D890-3043-8C1A-4D72ABDC987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20274" y="1355482"/>
            <a:ext cx="5455851" cy="2374900"/>
          </a:xfrm>
          <a:prstGeom prst="rect">
            <a:avLst/>
          </a:prstGeom>
        </p:spPr>
      </p:pic>
    </p:spTree>
    <p:extLst>
      <p:ext uri="{BB962C8B-B14F-4D97-AF65-F5344CB8AC3E}">
        <p14:creationId xmlns:p14="http://schemas.microsoft.com/office/powerpoint/2010/main" val="2623764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25373F-0E4D-BD49-867B-54483F97853F}"/>
              </a:ext>
            </a:extLst>
          </p:cNvPr>
          <p:cNvSpPr>
            <a:spLocks noGrp="1"/>
          </p:cNvSpPr>
          <p:nvPr>
            <p:ph idx="1"/>
          </p:nvPr>
        </p:nvSpPr>
        <p:spPr>
          <a:xfrm>
            <a:off x="457200" y="1219200"/>
            <a:ext cx="8077200" cy="4572000"/>
          </a:xfrm>
        </p:spPr>
        <p:txBody>
          <a:bodyPr>
            <a:normAutofit/>
          </a:bodyPr>
          <a:lstStyle/>
          <a:p>
            <a:pPr marL="0" indent="0">
              <a:buNone/>
            </a:pPr>
            <a:r>
              <a:rPr lang="en-US" sz="3200" dirty="0">
                <a:solidFill>
                  <a:schemeClr val="accent2"/>
                </a:solidFill>
              </a:rPr>
              <a:t>1.  Do the following:</a:t>
            </a:r>
          </a:p>
          <a:p>
            <a:pPr marL="365760" lvl="1" indent="0">
              <a:buNone/>
            </a:pPr>
            <a:r>
              <a:rPr lang="en-US" sz="2800" dirty="0">
                <a:solidFill>
                  <a:schemeClr val="accent2"/>
                </a:solidFill>
              </a:rPr>
              <a:t>a. Discuss with your merit badge counselor the history of the game of chess. </a:t>
            </a:r>
          </a:p>
          <a:p>
            <a:pPr marL="0" indent="0">
              <a:buNone/>
            </a:pPr>
            <a:endParaRPr lang="en-US" sz="3200" dirty="0">
              <a:solidFill>
                <a:schemeClr val="accent2"/>
              </a:solidFill>
            </a:endParaRPr>
          </a:p>
          <a:p>
            <a:pPr marL="0" indent="0">
              <a:buNone/>
            </a:pPr>
            <a:endParaRPr lang="en-US" sz="3200" dirty="0">
              <a:solidFill>
                <a:schemeClr val="accent2"/>
              </a:solidFill>
            </a:endParaRPr>
          </a:p>
          <a:p>
            <a:pPr marL="365760" lvl="1" indent="0">
              <a:buNone/>
            </a:pPr>
            <a:r>
              <a:rPr lang="en-US" sz="2800" dirty="0">
                <a:solidFill>
                  <a:schemeClr val="accent2"/>
                </a:solidFill>
              </a:rPr>
              <a:t>b. Explain why it is considered a game of planning and strategy.</a:t>
            </a:r>
          </a:p>
          <a:p>
            <a:pPr marL="0" indent="0">
              <a:buNone/>
            </a:pPr>
            <a:endParaRPr lang="en-US" sz="2800" dirty="0">
              <a:solidFill>
                <a:schemeClr val="accent2"/>
              </a:solidFill>
            </a:endParaRPr>
          </a:p>
        </p:txBody>
      </p:sp>
      <p:sp>
        <p:nvSpPr>
          <p:cNvPr id="3" name="Title 2">
            <a:extLst>
              <a:ext uri="{FF2B5EF4-FFF2-40B4-BE49-F238E27FC236}">
                <a16:creationId xmlns:a16="http://schemas.microsoft.com/office/drawing/2014/main" id="{5E4B0341-BF5A-4A42-8EB4-8ACBD366B9BE}"/>
              </a:ext>
            </a:extLst>
          </p:cNvPr>
          <p:cNvSpPr>
            <a:spLocks noGrp="1"/>
          </p:cNvSpPr>
          <p:nvPr>
            <p:ph type="title"/>
          </p:nvPr>
        </p:nvSpPr>
        <p:spPr>
          <a:xfrm>
            <a:off x="457200" y="304800"/>
            <a:ext cx="8229600" cy="762000"/>
          </a:xfrm>
        </p:spPr>
        <p:txBody>
          <a:bodyPr/>
          <a:lstStyle/>
          <a:p>
            <a:r>
              <a:rPr lang="en-US" dirty="0">
                <a:solidFill>
                  <a:schemeClr val="accent2"/>
                </a:solidFill>
              </a:rPr>
              <a:t>Chess Merit Badge Requirement 1</a:t>
            </a:r>
          </a:p>
        </p:txBody>
      </p:sp>
    </p:spTree>
    <p:extLst>
      <p:ext uri="{BB962C8B-B14F-4D97-AF65-F5344CB8AC3E}">
        <p14:creationId xmlns:p14="http://schemas.microsoft.com/office/powerpoint/2010/main" val="2212017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25373F-0E4D-BD49-867B-54483F97853F}"/>
              </a:ext>
            </a:extLst>
          </p:cNvPr>
          <p:cNvSpPr>
            <a:spLocks noGrp="1"/>
          </p:cNvSpPr>
          <p:nvPr>
            <p:ph idx="1"/>
          </p:nvPr>
        </p:nvSpPr>
        <p:spPr>
          <a:xfrm>
            <a:off x="457200" y="1219200"/>
            <a:ext cx="8077200" cy="990600"/>
          </a:xfrm>
        </p:spPr>
        <p:txBody>
          <a:bodyPr>
            <a:normAutofit lnSpcReduction="10000"/>
          </a:bodyPr>
          <a:lstStyle/>
          <a:p>
            <a:pPr marL="0" indent="0">
              <a:buNone/>
            </a:pPr>
            <a:r>
              <a:rPr lang="en-US" sz="3200" dirty="0">
                <a:solidFill>
                  <a:schemeClr val="accent2"/>
                </a:solidFill>
              </a:rPr>
              <a:t>1. </a:t>
            </a:r>
            <a:r>
              <a:rPr lang="en-US" sz="2800" dirty="0">
                <a:solidFill>
                  <a:schemeClr val="accent2"/>
                </a:solidFill>
              </a:rPr>
              <a:t>a. Discuss with your merit badge counselor the history of the game of chess. </a:t>
            </a:r>
          </a:p>
          <a:p>
            <a:pPr marL="0" indent="0">
              <a:buNone/>
            </a:pPr>
            <a:endParaRPr lang="en-US" sz="3200" dirty="0">
              <a:solidFill>
                <a:schemeClr val="accent2"/>
              </a:solidFill>
            </a:endParaRPr>
          </a:p>
        </p:txBody>
      </p:sp>
      <p:sp>
        <p:nvSpPr>
          <p:cNvPr id="3" name="Title 2">
            <a:extLst>
              <a:ext uri="{FF2B5EF4-FFF2-40B4-BE49-F238E27FC236}">
                <a16:creationId xmlns:a16="http://schemas.microsoft.com/office/drawing/2014/main" id="{5E4B0341-BF5A-4A42-8EB4-8ACBD366B9BE}"/>
              </a:ext>
            </a:extLst>
          </p:cNvPr>
          <p:cNvSpPr>
            <a:spLocks noGrp="1"/>
          </p:cNvSpPr>
          <p:nvPr>
            <p:ph type="title"/>
          </p:nvPr>
        </p:nvSpPr>
        <p:spPr>
          <a:xfrm>
            <a:off x="457200" y="304800"/>
            <a:ext cx="8229600" cy="762000"/>
          </a:xfrm>
        </p:spPr>
        <p:txBody>
          <a:bodyPr/>
          <a:lstStyle/>
          <a:p>
            <a:r>
              <a:rPr lang="en-US" dirty="0">
                <a:solidFill>
                  <a:schemeClr val="accent2"/>
                </a:solidFill>
              </a:rPr>
              <a:t>Chess Merit Badge Requirement 1.a.</a:t>
            </a:r>
          </a:p>
        </p:txBody>
      </p:sp>
      <p:sp>
        <p:nvSpPr>
          <p:cNvPr id="4" name="TextBox 3">
            <a:extLst>
              <a:ext uri="{FF2B5EF4-FFF2-40B4-BE49-F238E27FC236}">
                <a16:creationId xmlns:a16="http://schemas.microsoft.com/office/drawing/2014/main" id="{70393973-02EF-C64D-8928-0040556B159A}"/>
              </a:ext>
            </a:extLst>
          </p:cNvPr>
          <p:cNvSpPr txBox="1"/>
          <p:nvPr/>
        </p:nvSpPr>
        <p:spPr>
          <a:xfrm>
            <a:off x="457200" y="2206083"/>
            <a:ext cx="8101705" cy="2585323"/>
          </a:xfrm>
          <a:prstGeom prst="rect">
            <a:avLst/>
          </a:prstGeom>
          <a:noFill/>
        </p:spPr>
        <p:txBody>
          <a:bodyPr wrap="none" rtlCol="0">
            <a:spAutoFit/>
          </a:bodyPr>
          <a:lstStyle/>
          <a:p>
            <a:pPr marL="285750" indent="-285750">
              <a:buFont typeface="Arial" panose="020B0604020202020204" pitchFamily="34" charset="0"/>
              <a:buChar char="•"/>
            </a:pPr>
            <a:r>
              <a:rPr lang="en-US" sz="2400" dirty="0"/>
              <a:t>Originated in India</a:t>
            </a:r>
          </a:p>
          <a:p>
            <a:pPr marL="285750" indent="-285750">
              <a:buFont typeface="Arial" panose="020B0604020202020204" pitchFamily="34" charset="0"/>
              <a:buChar char="•"/>
            </a:pPr>
            <a:r>
              <a:rPr lang="en-US" sz="2400" dirty="0"/>
              <a:t>6</a:t>
            </a:r>
            <a:r>
              <a:rPr lang="en-US" sz="2400" baseline="30000" dirty="0"/>
              <a:t>th</a:t>
            </a:r>
            <a:r>
              <a:rPr lang="en-US" sz="2400" dirty="0"/>
              <a:t> Century – called chaturanga</a:t>
            </a:r>
          </a:p>
          <a:p>
            <a:pPr marL="285750" indent="-285750">
              <a:buFont typeface="Arial" panose="020B0604020202020204" pitchFamily="34" charset="0"/>
              <a:buChar char="•"/>
            </a:pPr>
            <a:r>
              <a:rPr lang="en-US" sz="2400" dirty="0"/>
              <a:t>In Persia called </a:t>
            </a:r>
            <a:r>
              <a:rPr lang="en-US" sz="2400" dirty="0" err="1"/>
              <a:t>chatrang</a:t>
            </a:r>
            <a:r>
              <a:rPr lang="en-US" sz="2400" dirty="0"/>
              <a:t>, evolved to </a:t>
            </a:r>
            <a:r>
              <a:rPr lang="en-US" sz="2400" dirty="0" err="1"/>
              <a:t>shatranj</a:t>
            </a:r>
            <a:endParaRPr lang="en-US" sz="2400" dirty="0"/>
          </a:p>
          <a:p>
            <a:pPr marL="285750" indent="-285750">
              <a:buFont typeface="Arial" panose="020B0604020202020204" pitchFamily="34" charset="0"/>
              <a:buChar char="•"/>
            </a:pPr>
            <a:r>
              <a:rPr lang="en-US" sz="2400" dirty="0"/>
              <a:t>Started calling “Shah Mat!” meaning “the king is helpless”</a:t>
            </a:r>
          </a:p>
          <a:p>
            <a:pPr marL="285750" indent="-285750">
              <a:buFont typeface="Arial" panose="020B0604020202020204" pitchFamily="34" charset="0"/>
              <a:buChar char="•"/>
            </a:pPr>
            <a:r>
              <a:rPr lang="en-US" sz="2400" dirty="0"/>
              <a:t>Spread to Europe by the year 1000</a:t>
            </a:r>
          </a:p>
          <a:p>
            <a:pPr marL="285750" indent="-285750">
              <a:buFont typeface="Arial" panose="020B0604020202020204" pitchFamily="34" charset="0"/>
              <a:buChar char="•"/>
            </a:pPr>
            <a:r>
              <a:rPr lang="en-US" sz="2400" dirty="0"/>
              <a:t>Computer beats Grandmaster in tournament in 1997</a:t>
            </a:r>
          </a:p>
          <a:p>
            <a:endParaRPr lang="en-US" dirty="0"/>
          </a:p>
        </p:txBody>
      </p:sp>
      <p:sp>
        <p:nvSpPr>
          <p:cNvPr id="6" name="TextBox 5">
            <a:extLst>
              <a:ext uri="{FF2B5EF4-FFF2-40B4-BE49-F238E27FC236}">
                <a16:creationId xmlns:a16="http://schemas.microsoft.com/office/drawing/2014/main" id="{7D9A12EF-EBE0-B147-A0E3-1C99EC2B3AC5}"/>
              </a:ext>
            </a:extLst>
          </p:cNvPr>
          <p:cNvSpPr txBox="1"/>
          <p:nvPr/>
        </p:nvSpPr>
        <p:spPr>
          <a:xfrm>
            <a:off x="990600" y="5454177"/>
            <a:ext cx="5589543" cy="584775"/>
          </a:xfrm>
          <a:prstGeom prst="rect">
            <a:avLst/>
          </a:prstGeom>
          <a:noFill/>
        </p:spPr>
        <p:txBody>
          <a:bodyPr wrap="none" rtlCol="0">
            <a:spAutoFit/>
          </a:bodyPr>
          <a:lstStyle/>
          <a:p>
            <a:r>
              <a:rPr lang="en-US" sz="3200" dirty="0">
                <a:solidFill>
                  <a:schemeClr val="bg1"/>
                </a:solidFill>
              </a:rPr>
              <a:t>https://</a:t>
            </a:r>
            <a:r>
              <a:rPr lang="en-US" sz="3200" dirty="0" err="1">
                <a:solidFill>
                  <a:schemeClr val="bg1"/>
                </a:solidFill>
              </a:rPr>
              <a:t>youtu.be</a:t>
            </a:r>
            <a:r>
              <a:rPr lang="en-US" sz="3200" dirty="0">
                <a:solidFill>
                  <a:schemeClr val="bg1"/>
                </a:solidFill>
              </a:rPr>
              <a:t>/5Xua232qncg</a:t>
            </a:r>
          </a:p>
        </p:txBody>
      </p:sp>
      <p:sp>
        <p:nvSpPr>
          <p:cNvPr id="7" name="TextBox 6">
            <a:extLst>
              <a:ext uri="{FF2B5EF4-FFF2-40B4-BE49-F238E27FC236}">
                <a16:creationId xmlns:a16="http://schemas.microsoft.com/office/drawing/2014/main" id="{9D582F66-E7F9-1341-B1D6-69924EC53B83}"/>
              </a:ext>
            </a:extLst>
          </p:cNvPr>
          <p:cNvSpPr txBox="1"/>
          <p:nvPr/>
        </p:nvSpPr>
        <p:spPr>
          <a:xfrm>
            <a:off x="457200" y="4826560"/>
            <a:ext cx="4247060" cy="584775"/>
          </a:xfrm>
          <a:prstGeom prst="rect">
            <a:avLst/>
          </a:prstGeom>
          <a:noFill/>
        </p:spPr>
        <p:txBody>
          <a:bodyPr wrap="none" rtlCol="0">
            <a:spAutoFit/>
          </a:bodyPr>
          <a:lstStyle/>
          <a:p>
            <a:r>
              <a:rPr lang="en-US" sz="3200" dirty="0">
                <a:solidFill>
                  <a:schemeClr val="bg1"/>
                </a:solidFill>
              </a:rPr>
              <a:t>History of Chess video:</a:t>
            </a:r>
          </a:p>
        </p:txBody>
      </p:sp>
    </p:spTree>
    <p:extLst>
      <p:ext uri="{BB962C8B-B14F-4D97-AF65-F5344CB8AC3E}">
        <p14:creationId xmlns:p14="http://schemas.microsoft.com/office/powerpoint/2010/main" val="181238675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8131</TotalTime>
  <Words>3073</Words>
  <Application>Microsoft Macintosh PowerPoint</Application>
  <PresentationFormat>On-screen Show (4:3)</PresentationFormat>
  <Paragraphs>335</Paragraphs>
  <Slides>60</Slides>
  <Notes>0</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Arial</vt:lpstr>
      <vt:lpstr>Constantia</vt:lpstr>
      <vt:lpstr>Verdana</vt:lpstr>
      <vt:lpstr>Wingdings</vt:lpstr>
      <vt:lpstr>Wingdings 2</vt:lpstr>
      <vt:lpstr>Paper</vt:lpstr>
      <vt:lpstr>Chess Merit Badge</vt:lpstr>
      <vt:lpstr>PowerPoint Presentation</vt:lpstr>
      <vt:lpstr>Using Chess Merit Badge Requirements: version 2013</vt:lpstr>
      <vt:lpstr>Merit Badge Pamphlet is a handy tool</vt:lpstr>
      <vt:lpstr>Our plan for learning this merit badge</vt:lpstr>
      <vt:lpstr>Requirements that need to be done          outside of today’s video conference</vt:lpstr>
      <vt:lpstr>Let’s start our discussion</vt:lpstr>
      <vt:lpstr>Chess Merit Badge Requirement 1</vt:lpstr>
      <vt:lpstr>Chess Merit Badge Requirement 1.a.</vt:lpstr>
      <vt:lpstr>Chess Merit Badge Requirement 1.b.</vt:lpstr>
      <vt:lpstr>Chess Merit Badge Requirement 1.b.</vt:lpstr>
      <vt:lpstr>Chess Merit Badge Requirement 2</vt:lpstr>
      <vt:lpstr>Chess Merit Badge Requirement 2.a.</vt:lpstr>
      <vt:lpstr>Chess Benefits</vt:lpstr>
      <vt:lpstr>Chess Benefits</vt:lpstr>
      <vt:lpstr>Chess Merit Badge Requirement 2.b.</vt:lpstr>
      <vt:lpstr>Chess Sportsmanship</vt:lpstr>
      <vt:lpstr>Chess Merit Badge Requirement 3</vt:lpstr>
      <vt:lpstr>Reminder: EDGE method of teaching</vt:lpstr>
      <vt:lpstr>Chess Merit Badge Requirement 3.a.</vt:lpstr>
      <vt:lpstr>Chess Merit Badge Requirement 3.b.</vt:lpstr>
      <vt:lpstr>Chess Merit Badge Requirement 3.c.</vt:lpstr>
      <vt:lpstr>King Movement</vt:lpstr>
      <vt:lpstr>More about the King</vt:lpstr>
      <vt:lpstr>When the King is attacked and can’t move without being in attack,  the game ends</vt:lpstr>
      <vt:lpstr>Castling</vt:lpstr>
      <vt:lpstr>Pawn</vt:lpstr>
      <vt:lpstr>Pawn Movement</vt:lpstr>
      <vt:lpstr>En Passant, a special Pawn move</vt:lpstr>
      <vt:lpstr>More about the Pawn</vt:lpstr>
      <vt:lpstr>Rook</vt:lpstr>
      <vt:lpstr>More about the Rook</vt:lpstr>
      <vt:lpstr>Bishop</vt:lpstr>
      <vt:lpstr>Bishop Movement</vt:lpstr>
      <vt:lpstr>Knight</vt:lpstr>
      <vt:lpstr>More about the Knight</vt:lpstr>
      <vt:lpstr>Queen Movement</vt:lpstr>
      <vt:lpstr>More about the Queen</vt:lpstr>
      <vt:lpstr>Requirement 4</vt:lpstr>
      <vt:lpstr>Req’t 4.a: Algebraic Notation</vt:lpstr>
      <vt:lpstr>Req’ t 4.b: Opening, Middle, End game</vt:lpstr>
      <vt:lpstr>Req’t 4.c: Four Opening Principles</vt:lpstr>
      <vt:lpstr>Req’t 4.d: Castling (reminder from earlier)</vt:lpstr>
      <vt:lpstr>Req’t 4.e. ”Scholar’s Mate”</vt:lpstr>
      <vt:lpstr>Req’t 4.d.: “Fool’s Mate”</vt:lpstr>
      <vt:lpstr>Req’t 4.f.: Ways a game ends in draw</vt:lpstr>
      <vt:lpstr>Requirement 5</vt:lpstr>
      <vt:lpstr>Req’t 5.a. Explain four elements of strategy: exploiting weakness, force</vt:lpstr>
      <vt:lpstr>Req’t 5.a. Explain four elements of strategy: king safety</vt:lpstr>
      <vt:lpstr>Req’t 5.a. Explain four elements of strategy: time</vt:lpstr>
      <vt:lpstr>Req’t 5.b.  Explain Chess Tactics</vt:lpstr>
      <vt:lpstr>Req’t 5.b. Chess Tactics: Clearance Sacrifice, Decoy, Discovered Attack</vt:lpstr>
      <vt:lpstr>Req’t 5.b. Chess Tactics: Double Attack, Knight Fork, Pin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Nay Consulting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Genealogy Merit Badge</dc:title>
  <dc:creator>William Nay</dc:creator>
  <cp:lastModifiedBy>Bill Jennings</cp:lastModifiedBy>
  <cp:revision>593</cp:revision>
  <dcterms:created xsi:type="dcterms:W3CDTF">2016-02-12T22:11:39Z</dcterms:created>
  <dcterms:modified xsi:type="dcterms:W3CDTF">2021-01-20T00:46:39Z</dcterms:modified>
</cp:coreProperties>
</file>